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53"/>
  </p:notesMasterIdLst>
  <p:sldIdLst>
    <p:sldId id="256" r:id="rId2"/>
    <p:sldId id="257" r:id="rId3"/>
    <p:sldId id="258" r:id="rId4"/>
    <p:sldId id="276" r:id="rId5"/>
    <p:sldId id="260" r:id="rId6"/>
    <p:sldId id="259" r:id="rId7"/>
    <p:sldId id="261" r:id="rId8"/>
    <p:sldId id="262" r:id="rId9"/>
    <p:sldId id="263" r:id="rId10"/>
    <p:sldId id="264" r:id="rId11"/>
    <p:sldId id="265" r:id="rId12"/>
    <p:sldId id="266" r:id="rId13"/>
    <p:sldId id="267" r:id="rId14"/>
    <p:sldId id="268" r:id="rId15"/>
    <p:sldId id="314" r:id="rId16"/>
    <p:sldId id="269" r:id="rId17"/>
    <p:sldId id="270" r:id="rId18"/>
    <p:sldId id="271" r:id="rId19"/>
    <p:sldId id="272" r:id="rId20"/>
    <p:sldId id="273" r:id="rId21"/>
    <p:sldId id="274" r:id="rId22"/>
    <p:sldId id="309" r:id="rId23"/>
    <p:sldId id="310" r:id="rId24"/>
    <p:sldId id="302" r:id="rId25"/>
    <p:sldId id="303" r:id="rId26"/>
    <p:sldId id="311" r:id="rId27"/>
    <p:sldId id="313" r:id="rId28"/>
    <p:sldId id="315" r:id="rId29"/>
    <p:sldId id="312" r:id="rId30"/>
    <p:sldId id="275" r:id="rId31"/>
    <p:sldId id="289" r:id="rId32"/>
    <p:sldId id="290" r:id="rId33"/>
    <p:sldId id="291" r:id="rId34"/>
    <p:sldId id="292" r:id="rId35"/>
    <p:sldId id="294" r:id="rId36"/>
    <p:sldId id="297" r:id="rId37"/>
    <p:sldId id="295" r:id="rId38"/>
    <p:sldId id="298" r:id="rId39"/>
    <p:sldId id="316" r:id="rId40"/>
    <p:sldId id="299" r:id="rId41"/>
    <p:sldId id="300" r:id="rId42"/>
    <p:sldId id="301" r:id="rId43"/>
    <p:sldId id="304" r:id="rId44"/>
    <p:sldId id="305" r:id="rId45"/>
    <p:sldId id="306" r:id="rId46"/>
    <p:sldId id="307" r:id="rId47"/>
    <p:sldId id="308" r:id="rId48"/>
    <p:sldId id="296" r:id="rId49"/>
    <p:sldId id="278" r:id="rId50"/>
    <p:sldId id="279" r:id="rId51"/>
    <p:sldId id="280"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91"/>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ADBF68-A6FD-48DF-8937-DCB96E9DCED0}" type="datetimeFigureOut">
              <a:rPr lang="en-IN" smtClean="0"/>
              <a:t>24-01-2025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94C583-11CF-41BE-A616-5211D47C5FC0}" type="slidenum">
              <a:rPr lang="en-IN" smtClean="0"/>
              <a:t>‹#›</a:t>
            </a:fld>
            <a:endParaRPr lang="en-IN"/>
          </a:p>
        </p:txBody>
      </p:sp>
    </p:spTree>
    <p:extLst>
      <p:ext uri="{BB962C8B-B14F-4D97-AF65-F5344CB8AC3E}">
        <p14:creationId xmlns:p14="http://schemas.microsoft.com/office/powerpoint/2010/main" val="38993085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B94C583-11CF-41BE-A616-5211D47C5FC0}" type="slidenum">
              <a:rPr lang="en-IN" smtClean="0"/>
              <a:t>17</a:t>
            </a:fld>
            <a:endParaRPr lang="en-IN"/>
          </a:p>
        </p:txBody>
      </p:sp>
    </p:spTree>
    <p:extLst>
      <p:ext uri="{BB962C8B-B14F-4D97-AF65-F5344CB8AC3E}">
        <p14:creationId xmlns:p14="http://schemas.microsoft.com/office/powerpoint/2010/main" val="1802360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AA6CD6-832C-7693-C2FC-964D570A9F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A6D06A70-59F9-01E6-9542-1BD1F3C4AB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2B29DF73-31ED-CB6B-0673-D79C84B7A9BA}"/>
              </a:ext>
            </a:extLst>
          </p:cNvPr>
          <p:cNvSpPr>
            <a:spLocks noGrp="1"/>
          </p:cNvSpPr>
          <p:nvPr>
            <p:ph type="dt" sz="half" idx="10"/>
          </p:nvPr>
        </p:nvSpPr>
        <p:spPr/>
        <p:txBody>
          <a:bodyPr/>
          <a:lstStyle/>
          <a:p>
            <a:fld id="{0CEB2FDB-6504-40A1-8F83-9E4229F3E375}" type="datetimeFigureOut">
              <a:rPr lang="en-IN" smtClean="0"/>
              <a:t>24-01-2025</a:t>
            </a:fld>
            <a:endParaRPr lang="en-IN"/>
          </a:p>
        </p:txBody>
      </p:sp>
      <p:sp>
        <p:nvSpPr>
          <p:cNvPr id="5" name="Footer Placeholder 4">
            <a:extLst>
              <a:ext uri="{FF2B5EF4-FFF2-40B4-BE49-F238E27FC236}">
                <a16:creationId xmlns:a16="http://schemas.microsoft.com/office/drawing/2014/main" xmlns="" id="{FBE4B857-1B36-56B3-9452-8434F664F1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7E5CD2B8-3E74-C062-D72F-30C24B3902BF}"/>
              </a:ext>
            </a:extLst>
          </p:cNvPr>
          <p:cNvSpPr>
            <a:spLocks noGrp="1"/>
          </p:cNvSpPr>
          <p:nvPr>
            <p:ph type="sldNum" sz="quarter" idx="12"/>
          </p:nvPr>
        </p:nvSpPr>
        <p:spPr/>
        <p:txBody>
          <a:bodyPr/>
          <a:lstStyle/>
          <a:p>
            <a:fld id="{B488FB80-D91B-455D-AA85-4FBA5494CA0A}" type="slidenum">
              <a:rPr lang="en-IN" smtClean="0"/>
              <a:t>‹#›</a:t>
            </a:fld>
            <a:endParaRPr lang="en-IN"/>
          </a:p>
        </p:txBody>
      </p:sp>
    </p:spTree>
    <p:extLst>
      <p:ext uri="{BB962C8B-B14F-4D97-AF65-F5344CB8AC3E}">
        <p14:creationId xmlns:p14="http://schemas.microsoft.com/office/powerpoint/2010/main" val="1519810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CAF9D43-DFCA-2BE0-29FD-424A02800F3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43B7B4BC-0F81-6DAA-9E55-5F4B09DFE4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FC359CC1-7FFA-E825-3788-E4CF157E9D48}"/>
              </a:ext>
            </a:extLst>
          </p:cNvPr>
          <p:cNvSpPr>
            <a:spLocks noGrp="1"/>
          </p:cNvSpPr>
          <p:nvPr>
            <p:ph type="dt" sz="half" idx="10"/>
          </p:nvPr>
        </p:nvSpPr>
        <p:spPr/>
        <p:txBody>
          <a:bodyPr/>
          <a:lstStyle/>
          <a:p>
            <a:fld id="{0CEB2FDB-6504-40A1-8F83-9E4229F3E375}" type="datetimeFigureOut">
              <a:rPr lang="en-IN" smtClean="0"/>
              <a:t>24-01-2025</a:t>
            </a:fld>
            <a:endParaRPr lang="en-IN"/>
          </a:p>
        </p:txBody>
      </p:sp>
      <p:sp>
        <p:nvSpPr>
          <p:cNvPr id="5" name="Footer Placeholder 4">
            <a:extLst>
              <a:ext uri="{FF2B5EF4-FFF2-40B4-BE49-F238E27FC236}">
                <a16:creationId xmlns:a16="http://schemas.microsoft.com/office/drawing/2014/main" xmlns="" id="{FA18FF22-7499-7CA7-F992-C1FFDB6F6F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779347D7-AE86-7855-BBFA-674A7FFB79C2}"/>
              </a:ext>
            </a:extLst>
          </p:cNvPr>
          <p:cNvSpPr>
            <a:spLocks noGrp="1"/>
          </p:cNvSpPr>
          <p:nvPr>
            <p:ph type="sldNum" sz="quarter" idx="12"/>
          </p:nvPr>
        </p:nvSpPr>
        <p:spPr/>
        <p:txBody>
          <a:bodyPr/>
          <a:lstStyle/>
          <a:p>
            <a:fld id="{B488FB80-D91B-455D-AA85-4FBA5494CA0A}" type="slidenum">
              <a:rPr lang="en-IN" smtClean="0"/>
              <a:t>‹#›</a:t>
            </a:fld>
            <a:endParaRPr lang="en-IN"/>
          </a:p>
        </p:txBody>
      </p:sp>
    </p:spTree>
    <p:extLst>
      <p:ext uri="{BB962C8B-B14F-4D97-AF65-F5344CB8AC3E}">
        <p14:creationId xmlns:p14="http://schemas.microsoft.com/office/powerpoint/2010/main" val="16565394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AC13F38F-9362-C0F0-6380-1E0BCFEA1A0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9C3D9971-872D-5CCC-D005-273981B6795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CEEC63A9-7641-9554-54FA-226164D2C56A}"/>
              </a:ext>
            </a:extLst>
          </p:cNvPr>
          <p:cNvSpPr>
            <a:spLocks noGrp="1"/>
          </p:cNvSpPr>
          <p:nvPr>
            <p:ph type="dt" sz="half" idx="10"/>
          </p:nvPr>
        </p:nvSpPr>
        <p:spPr/>
        <p:txBody>
          <a:bodyPr/>
          <a:lstStyle/>
          <a:p>
            <a:fld id="{0CEB2FDB-6504-40A1-8F83-9E4229F3E375}" type="datetimeFigureOut">
              <a:rPr lang="en-IN" smtClean="0"/>
              <a:t>24-01-2025</a:t>
            </a:fld>
            <a:endParaRPr lang="en-IN"/>
          </a:p>
        </p:txBody>
      </p:sp>
      <p:sp>
        <p:nvSpPr>
          <p:cNvPr id="5" name="Footer Placeholder 4">
            <a:extLst>
              <a:ext uri="{FF2B5EF4-FFF2-40B4-BE49-F238E27FC236}">
                <a16:creationId xmlns:a16="http://schemas.microsoft.com/office/drawing/2014/main" xmlns="" id="{3BD08423-E146-767A-46D2-8CBFCEA3568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C774B334-89BC-B9A0-474E-54D5D5F07DEF}"/>
              </a:ext>
            </a:extLst>
          </p:cNvPr>
          <p:cNvSpPr>
            <a:spLocks noGrp="1"/>
          </p:cNvSpPr>
          <p:nvPr>
            <p:ph type="sldNum" sz="quarter" idx="12"/>
          </p:nvPr>
        </p:nvSpPr>
        <p:spPr/>
        <p:txBody>
          <a:bodyPr/>
          <a:lstStyle/>
          <a:p>
            <a:fld id="{B488FB80-D91B-455D-AA85-4FBA5494CA0A}" type="slidenum">
              <a:rPr lang="en-IN" smtClean="0"/>
              <a:t>‹#›</a:t>
            </a:fld>
            <a:endParaRPr lang="en-IN"/>
          </a:p>
        </p:txBody>
      </p:sp>
    </p:spTree>
    <p:extLst>
      <p:ext uri="{BB962C8B-B14F-4D97-AF65-F5344CB8AC3E}">
        <p14:creationId xmlns:p14="http://schemas.microsoft.com/office/powerpoint/2010/main" val="1502133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D59C45-872B-8B45-DCEB-66CC6DFA336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7853BF76-EB84-558F-754F-92706FF58C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74D7FB92-B689-C44D-A05D-B20985DDE253}"/>
              </a:ext>
            </a:extLst>
          </p:cNvPr>
          <p:cNvSpPr>
            <a:spLocks noGrp="1"/>
          </p:cNvSpPr>
          <p:nvPr>
            <p:ph type="dt" sz="half" idx="10"/>
          </p:nvPr>
        </p:nvSpPr>
        <p:spPr/>
        <p:txBody>
          <a:bodyPr/>
          <a:lstStyle/>
          <a:p>
            <a:fld id="{0CEB2FDB-6504-40A1-8F83-9E4229F3E375}" type="datetimeFigureOut">
              <a:rPr lang="en-IN" smtClean="0"/>
              <a:t>24-01-2025</a:t>
            </a:fld>
            <a:endParaRPr lang="en-IN"/>
          </a:p>
        </p:txBody>
      </p:sp>
      <p:sp>
        <p:nvSpPr>
          <p:cNvPr id="5" name="Footer Placeholder 4">
            <a:extLst>
              <a:ext uri="{FF2B5EF4-FFF2-40B4-BE49-F238E27FC236}">
                <a16:creationId xmlns:a16="http://schemas.microsoft.com/office/drawing/2014/main" xmlns="" id="{C5C5FD33-4799-C8EE-4F62-C6C3CAC7FE8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43820F63-DAF0-4C02-8F66-0A272DB9F323}"/>
              </a:ext>
            </a:extLst>
          </p:cNvPr>
          <p:cNvSpPr>
            <a:spLocks noGrp="1"/>
          </p:cNvSpPr>
          <p:nvPr>
            <p:ph type="sldNum" sz="quarter" idx="12"/>
          </p:nvPr>
        </p:nvSpPr>
        <p:spPr/>
        <p:txBody>
          <a:bodyPr/>
          <a:lstStyle/>
          <a:p>
            <a:fld id="{B488FB80-D91B-455D-AA85-4FBA5494CA0A}" type="slidenum">
              <a:rPr lang="en-IN" smtClean="0"/>
              <a:t>‹#›</a:t>
            </a:fld>
            <a:endParaRPr lang="en-IN"/>
          </a:p>
        </p:txBody>
      </p:sp>
    </p:spTree>
    <p:extLst>
      <p:ext uri="{BB962C8B-B14F-4D97-AF65-F5344CB8AC3E}">
        <p14:creationId xmlns:p14="http://schemas.microsoft.com/office/powerpoint/2010/main" val="2060189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2331D53-B7BE-89E5-ABE6-79F1BABA6A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909120BD-64EB-7586-FDC3-F309FB4234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CC2AAFB2-0216-0707-F838-C7BB24A51089}"/>
              </a:ext>
            </a:extLst>
          </p:cNvPr>
          <p:cNvSpPr>
            <a:spLocks noGrp="1"/>
          </p:cNvSpPr>
          <p:nvPr>
            <p:ph type="dt" sz="half" idx="10"/>
          </p:nvPr>
        </p:nvSpPr>
        <p:spPr/>
        <p:txBody>
          <a:bodyPr/>
          <a:lstStyle/>
          <a:p>
            <a:fld id="{0CEB2FDB-6504-40A1-8F83-9E4229F3E375}" type="datetimeFigureOut">
              <a:rPr lang="en-IN" smtClean="0"/>
              <a:t>24-01-2025</a:t>
            </a:fld>
            <a:endParaRPr lang="en-IN"/>
          </a:p>
        </p:txBody>
      </p:sp>
      <p:sp>
        <p:nvSpPr>
          <p:cNvPr id="5" name="Footer Placeholder 4">
            <a:extLst>
              <a:ext uri="{FF2B5EF4-FFF2-40B4-BE49-F238E27FC236}">
                <a16:creationId xmlns:a16="http://schemas.microsoft.com/office/drawing/2014/main" xmlns="" id="{1888BD8E-4FF1-79FD-CB9D-EDDEB589C8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54E269DB-9846-660F-063C-1E9F0BB6975C}"/>
              </a:ext>
            </a:extLst>
          </p:cNvPr>
          <p:cNvSpPr>
            <a:spLocks noGrp="1"/>
          </p:cNvSpPr>
          <p:nvPr>
            <p:ph type="sldNum" sz="quarter" idx="12"/>
          </p:nvPr>
        </p:nvSpPr>
        <p:spPr/>
        <p:txBody>
          <a:bodyPr/>
          <a:lstStyle/>
          <a:p>
            <a:fld id="{B488FB80-D91B-455D-AA85-4FBA5494CA0A}" type="slidenum">
              <a:rPr lang="en-IN" smtClean="0"/>
              <a:t>‹#›</a:t>
            </a:fld>
            <a:endParaRPr lang="en-IN"/>
          </a:p>
        </p:txBody>
      </p:sp>
    </p:spTree>
    <p:extLst>
      <p:ext uri="{BB962C8B-B14F-4D97-AF65-F5344CB8AC3E}">
        <p14:creationId xmlns:p14="http://schemas.microsoft.com/office/powerpoint/2010/main" val="146126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254E54-7777-2FFE-70E5-61DC1B01C24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07AD66C3-3A71-BBE1-7B64-CA3C5B4BAA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D8A0FA49-1C8E-8043-CB4F-0B62D8BAF2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EA62993F-6A14-B7AA-431F-50A1C03CDD01}"/>
              </a:ext>
            </a:extLst>
          </p:cNvPr>
          <p:cNvSpPr>
            <a:spLocks noGrp="1"/>
          </p:cNvSpPr>
          <p:nvPr>
            <p:ph type="dt" sz="half" idx="10"/>
          </p:nvPr>
        </p:nvSpPr>
        <p:spPr/>
        <p:txBody>
          <a:bodyPr/>
          <a:lstStyle/>
          <a:p>
            <a:fld id="{0CEB2FDB-6504-40A1-8F83-9E4229F3E375}" type="datetimeFigureOut">
              <a:rPr lang="en-IN" smtClean="0"/>
              <a:t>24-01-2025</a:t>
            </a:fld>
            <a:endParaRPr lang="en-IN"/>
          </a:p>
        </p:txBody>
      </p:sp>
      <p:sp>
        <p:nvSpPr>
          <p:cNvPr id="6" name="Footer Placeholder 5">
            <a:extLst>
              <a:ext uri="{FF2B5EF4-FFF2-40B4-BE49-F238E27FC236}">
                <a16:creationId xmlns:a16="http://schemas.microsoft.com/office/drawing/2014/main" xmlns="" id="{A34E4C07-CC92-4F60-CE60-F0AD2AE8F28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6688BB9F-B9C0-62B0-B203-6AACE8CF46A8}"/>
              </a:ext>
            </a:extLst>
          </p:cNvPr>
          <p:cNvSpPr>
            <a:spLocks noGrp="1"/>
          </p:cNvSpPr>
          <p:nvPr>
            <p:ph type="sldNum" sz="quarter" idx="12"/>
          </p:nvPr>
        </p:nvSpPr>
        <p:spPr/>
        <p:txBody>
          <a:bodyPr/>
          <a:lstStyle/>
          <a:p>
            <a:fld id="{B488FB80-D91B-455D-AA85-4FBA5494CA0A}" type="slidenum">
              <a:rPr lang="en-IN" smtClean="0"/>
              <a:t>‹#›</a:t>
            </a:fld>
            <a:endParaRPr lang="en-IN"/>
          </a:p>
        </p:txBody>
      </p:sp>
    </p:spTree>
    <p:extLst>
      <p:ext uri="{BB962C8B-B14F-4D97-AF65-F5344CB8AC3E}">
        <p14:creationId xmlns:p14="http://schemas.microsoft.com/office/powerpoint/2010/main" val="4176202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EF482D-4AAA-984A-3EDA-80A16B2F380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574AC7B3-168A-080E-A673-421C6068B9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478610EB-4F16-5E07-614F-52396FDEF5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003FD169-79EE-3EF7-9A84-FC95336850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1058214F-E458-A187-7180-A36BA77AEEA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2F60B2D2-A382-825A-98D5-B1B778A5CF5D}"/>
              </a:ext>
            </a:extLst>
          </p:cNvPr>
          <p:cNvSpPr>
            <a:spLocks noGrp="1"/>
          </p:cNvSpPr>
          <p:nvPr>
            <p:ph type="dt" sz="half" idx="10"/>
          </p:nvPr>
        </p:nvSpPr>
        <p:spPr/>
        <p:txBody>
          <a:bodyPr/>
          <a:lstStyle/>
          <a:p>
            <a:fld id="{0CEB2FDB-6504-40A1-8F83-9E4229F3E375}" type="datetimeFigureOut">
              <a:rPr lang="en-IN" smtClean="0"/>
              <a:t>24-01-2025</a:t>
            </a:fld>
            <a:endParaRPr lang="en-IN"/>
          </a:p>
        </p:txBody>
      </p:sp>
      <p:sp>
        <p:nvSpPr>
          <p:cNvPr id="8" name="Footer Placeholder 7">
            <a:extLst>
              <a:ext uri="{FF2B5EF4-FFF2-40B4-BE49-F238E27FC236}">
                <a16:creationId xmlns:a16="http://schemas.microsoft.com/office/drawing/2014/main" xmlns="" id="{3FEB0BB1-1554-7032-9A07-C58FB453EAC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9913FFD8-92BE-068B-5E50-3D9C243691F1}"/>
              </a:ext>
            </a:extLst>
          </p:cNvPr>
          <p:cNvSpPr>
            <a:spLocks noGrp="1"/>
          </p:cNvSpPr>
          <p:nvPr>
            <p:ph type="sldNum" sz="quarter" idx="12"/>
          </p:nvPr>
        </p:nvSpPr>
        <p:spPr/>
        <p:txBody>
          <a:bodyPr/>
          <a:lstStyle/>
          <a:p>
            <a:fld id="{B488FB80-D91B-455D-AA85-4FBA5494CA0A}" type="slidenum">
              <a:rPr lang="en-IN" smtClean="0"/>
              <a:t>‹#›</a:t>
            </a:fld>
            <a:endParaRPr lang="en-IN"/>
          </a:p>
        </p:txBody>
      </p:sp>
    </p:spTree>
    <p:extLst>
      <p:ext uri="{BB962C8B-B14F-4D97-AF65-F5344CB8AC3E}">
        <p14:creationId xmlns:p14="http://schemas.microsoft.com/office/powerpoint/2010/main" val="13855296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116ED7-2256-B16F-52C3-AA048A0B5DE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CC5C5179-D75C-FC18-18B7-507F8416EC7E}"/>
              </a:ext>
            </a:extLst>
          </p:cNvPr>
          <p:cNvSpPr>
            <a:spLocks noGrp="1"/>
          </p:cNvSpPr>
          <p:nvPr>
            <p:ph type="dt" sz="half" idx="10"/>
          </p:nvPr>
        </p:nvSpPr>
        <p:spPr/>
        <p:txBody>
          <a:bodyPr/>
          <a:lstStyle/>
          <a:p>
            <a:fld id="{0CEB2FDB-6504-40A1-8F83-9E4229F3E375}" type="datetimeFigureOut">
              <a:rPr lang="en-IN" smtClean="0"/>
              <a:t>24-01-2025</a:t>
            </a:fld>
            <a:endParaRPr lang="en-IN"/>
          </a:p>
        </p:txBody>
      </p:sp>
      <p:sp>
        <p:nvSpPr>
          <p:cNvPr id="4" name="Footer Placeholder 3">
            <a:extLst>
              <a:ext uri="{FF2B5EF4-FFF2-40B4-BE49-F238E27FC236}">
                <a16:creationId xmlns:a16="http://schemas.microsoft.com/office/drawing/2014/main" xmlns="" id="{AB86A062-E3B9-6161-3A52-E4D98AF89D2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DEC54B3A-29A2-66D4-30B0-BFFB0660541E}"/>
              </a:ext>
            </a:extLst>
          </p:cNvPr>
          <p:cNvSpPr>
            <a:spLocks noGrp="1"/>
          </p:cNvSpPr>
          <p:nvPr>
            <p:ph type="sldNum" sz="quarter" idx="12"/>
          </p:nvPr>
        </p:nvSpPr>
        <p:spPr/>
        <p:txBody>
          <a:bodyPr/>
          <a:lstStyle/>
          <a:p>
            <a:fld id="{B488FB80-D91B-455D-AA85-4FBA5494CA0A}" type="slidenum">
              <a:rPr lang="en-IN" smtClean="0"/>
              <a:t>‹#›</a:t>
            </a:fld>
            <a:endParaRPr lang="en-IN"/>
          </a:p>
        </p:txBody>
      </p:sp>
    </p:spTree>
    <p:extLst>
      <p:ext uri="{BB962C8B-B14F-4D97-AF65-F5344CB8AC3E}">
        <p14:creationId xmlns:p14="http://schemas.microsoft.com/office/powerpoint/2010/main" val="391889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00EE0CFC-1FE7-9609-9D02-B1F94E296D64}"/>
              </a:ext>
            </a:extLst>
          </p:cNvPr>
          <p:cNvSpPr>
            <a:spLocks noGrp="1"/>
          </p:cNvSpPr>
          <p:nvPr>
            <p:ph type="dt" sz="half" idx="10"/>
          </p:nvPr>
        </p:nvSpPr>
        <p:spPr/>
        <p:txBody>
          <a:bodyPr/>
          <a:lstStyle/>
          <a:p>
            <a:fld id="{0CEB2FDB-6504-40A1-8F83-9E4229F3E375}" type="datetimeFigureOut">
              <a:rPr lang="en-IN" smtClean="0"/>
              <a:t>24-01-2025</a:t>
            </a:fld>
            <a:endParaRPr lang="en-IN"/>
          </a:p>
        </p:txBody>
      </p:sp>
      <p:sp>
        <p:nvSpPr>
          <p:cNvPr id="3" name="Footer Placeholder 2">
            <a:extLst>
              <a:ext uri="{FF2B5EF4-FFF2-40B4-BE49-F238E27FC236}">
                <a16:creationId xmlns:a16="http://schemas.microsoft.com/office/drawing/2014/main" xmlns="" id="{9FA6672C-1136-C203-BDA1-A1750B78528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22897376-9DF7-0AC9-108E-EAA9F504AF22}"/>
              </a:ext>
            </a:extLst>
          </p:cNvPr>
          <p:cNvSpPr>
            <a:spLocks noGrp="1"/>
          </p:cNvSpPr>
          <p:nvPr>
            <p:ph type="sldNum" sz="quarter" idx="12"/>
          </p:nvPr>
        </p:nvSpPr>
        <p:spPr/>
        <p:txBody>
          <a:bodyPr/>
          <a:lstStyle/>
          <a:p>
            <a:fld id="{B488FB80-D91B-455D-AA85-4FBA5494CA0A}" type="slidenum">
              <a:rPr lang="en-IN" smtClean="0"/>
              <a:t>‹#›</a:t>
            </a:fld>
            <a:endParaRPr lang="en-IN"/>
          </a:p>
        </p:txBody>
      </p:sp>
    </p:spTree>
    <p:extLst>
      <p:ext uri="{BB962C8B-B14F-4D97-AF65-F5344CB8AC3E}">
        <p14:creationId xmlns:p14="http://schemas.microsoft.com/office/powerpoint/2010/main" val="13306197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35856FB-DDCE-0746-7278-3541917E9C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E64B720B-C465-689D-56A4-32FDCDFC6C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B851DDB9-F61B-7C96-34CF-E94678A67A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3E0093D9-5A02-B76E-76FE-6E93EB735EAD}"/>
              </a:ext>
            </a:extLst>
          </p:cNvPr>
          <p:cNvSpPr>
            <a:spLocks noGrp="1"/>
          </p:cNvSpPr>
          <p:nvPr>
            <p:ph type="dt" sz="half" idx="10"/>
          </p:nvPr>
        </p:nvSpPr>
        <p:spPr/>
        <p:txBody>
          <a:bodyPr/>
          <a:lstStyle/>
          <a:p>
            <a:fld id="{0CEB2FDB-6504-40A1-8F83-9E4229F3E375}" type="datetimeFigureOut">
              <a:rPr lang="en-IN" smtClean="0"/>
              <a:t>24-01-2025</a:t>
            </a:fld>
            <a:endParaRPr lang="en-IN"/>
          </a:p>
        </p:txBody>
      </p:sp>
      <p:sp>
        <p:nvSpPr>
          <p:cNvPr id="6" name="Footer Placeholder 5">
            <a:extLst>
              <a:ext uri="{FF2B5EF4-FFF2-40B4-BE49-F238E27FC236}">
                <a16:creationId xmlns:a16="http://schemas.microsoft.com/office/drawing/2014/main" xmlns="" id="{A8C3DE02-7356-32E2-3AA3-3ED737B9119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40C1F324-745F-B56B-E5F1-88023DC075AC}"/>
              </a:ext>
            </a:extLst>
          </p:cNvPr>
          <p:cNvSpPr>
            <a:spLocks noGrp="1"/>
          </p:cNvSpPr>
          <p:nvPr>
            <p:ph type="sldNum" sz="quarter" idx="12"/>
          </p:nvPr>
        </p:nvSpPr>
        <p:spPr/>
        <p:txBody>
          <a:bodyPr/>
          <a:lstStyle/>
          <a:p>
            <a:fld id="{B488FB80-D91B-455D-AA85-4FBA5494CA0A}" type="slidenum">
              <a:rPr lang="en-IN" smtClean="0"/>
              <a:t>‹#›</a:t>
            </a:fld>
            <a:endParaRPr lang="en-IN"/>
          </a:p>
        </p:txBody>
      </p:sp>
    </p:spTree>
    <p:extLst>
      <p:ext uri="{BB962C8B-B14F-4D97-AF65-F5344CB8AC3E}">
        <p14:creationId xmlns:p14="http://schemas.microsoft.com/office/powerpoint/2010/main" val="6059903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2DC0A29-FCD4-3581-97BA-62C7B73E60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E9CD5569-C239-AD3C-085D-5F2AFA25A5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22086368-0AD1-D639-E048-F964028EEA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6F7249D1-0AE5-29C7-DA91-AA4356399418}"/>
              </a:ext>
            </a:extLst>
          </p:cNvPr>
          <p:cNvSpPr>
            <a:spLocks noGrp="1"/>
          </p:cNvSpPr>
          <p:nvPr>
            <p:ph type="dt" sz="half" idx="10"/>
          </p:nvPr>
        </p:nvSpPr>
        <p:spPr/>
        <p:txBody>
          <a:bodyPr/>
          <a:lstStyle/>
          <a:p>
            <a:fld id="{0CEB2FDB-6504-40A1-8F83-9E4229F3E375}" type="datetimeFigureOut">
              <a:rPr lang="en-IN" smtClean="0"/>
              <a:t>24-01-2025</a:t>
            </a:fld>
            <a:endParaRPr lang="en-IN"/>
          </a:p>
        </p:txBody>
      </p:sp>
      <p:sp>
        <p:nvSpPr>
          <p:cNvPr id="6" name="Footer Placeholder 5">
            <a:extLst>
              <a:ext uri="{FF2B5EF4-FFF2-40B4-BE49-F238E27FC236}">
                <a16:creationId xmlns:a16="http://schemas.microsoft.com/office/drawing/2014/main" xmlns="" id="{7BB5048E-C286-2F61-0912-3AB5274B88C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310FB331-7B54-50F7-1513-12AB1D5F7068}"/>
              </a:ext>
            </a:extLst>
          </p:cNvPr>
          <p:cNvSpPr>
            <a:spLocks noGrp="1"/>
          </p:cNvSpPr>
          <p:nvPr>
            <p:ph type="sldNum" sz="quarter" idx="12"/>
          </p:nvPr>
        </p:nvSpPr>
        <p:spPr/>
        <p:txBody>
          <a:bodyPr/>
          <a:lstStyle/>
          <a:p>
            <a:fld id="{B488FB80-D91B-455D-AA85-4FBA5494CA0A}" type="slidenum">
              <a:rPr lang="en-IN" smtClean="0"/>
              <a:t>‹#›</a:t>
            </a:fld>
            <a:endParaRPr lang="en-IN"/>
          </a:p>
        </p:txBody>
      </p:sp>
    </p:spTree>
    <p:extLst>
      <p:ext uri="{BB962C8B-B14F-4D97-AF65-F5344CB8AC3E}">
        <p14:creationId xmlns:p14="http://schemas.microsoft.com/office/powerpoint/2010/main" val="40734117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7F0D0C65-262B-74BC-86F0-7DA03D970F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3819249C-8FE3-8991-8492-0EDE69FE0C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7B9C7C24-E146-0A75-B5A9-9E50B5A987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EB2FDB-6504-40A1-8F83-9E4229F3E375}" type="datetimeFigureOut">
              <a:rPr lang="en-IN" smtClean="0"/>
              <a:t>24-01-2025</a:t>
            </a:fld>
            <a:endParaRPr lang="en-IN"/>
          </a:p>
        </p:txBody>
      </p:sp>
      <p:sp>
        <p:nvSpPr>
          <p:cNvPr id="5" name="Footer Placeholder 4">
            <a:extLst>
              <a:ext uri="{FF2B5EF4-FFF2-40B4-BE49-F238E27FC236}">
                <a16:creationId xmlns:a16="http://schemas.microsoft.com/office/drawing/2014/main" xmlns="" id="{040EC94B-8900-FBFB-82B9-CF830D8474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A27ED102-AF23-CCB7-498C-71BCC2C34D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88FB80-D91B-455D-AA85-4FBA5494CA0A}" type="slidenum">
              <a:rPr lang="en-IN" smtClean="0"/>
              <a:t>‹#›</a:t>
            </a:fld>
            <a:endParaRPr lang="en-IN"/>
          </a:p>
        </p:txBody>
      </p:sp>
    </p:spTree>
    <p:extLst>
      <p:ext uri="{BB962C8B-B14F-4D97-AF65-F5344CB8AC3E}">
        <p14:creationId xmlns:p14="http://schemas.microsoft.com/office/powerpoint/2010/main" val="228348128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nodejs.org/"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0E69AC-CD76-56F7-7BA3-B0DED7D915BA}"/>
              </a:ext>
            </a:extLst>
          </p:cNvPr>
          <p:cNvSpPr>
            <a:spLocks noGrp="1"/>
          </p:cNvSpPr>
          <p:nvPr>
            <p:ph type="ctrTitle"/>
          </p:nvPr>
        </p:nvSpPr>
        <p:spPr/>
        <p:txBody>
          <a:bodyPr/>
          <a:lstStyle/>
          <a:p>
            <a:r>
              <a:rPr lang="en-IN" dirty="0"/>
              <a:t>Introduction to Programming</a:t>
            </a:r>
          </a:p>
        </p:txBody>
      </p:sp>
      <p:sp>
        <p:nvSpPr>
          <p:cNvPr id="3" name="Subtitle 2">
            <a:extLst>
              <a:ext uri="{FF2B5EF4-FFF2-40B4-BE49-F238E27FC236}">
                <a16:creationId xmlns:a16="http://schemas.microsoft.com/office/drawing/2014/main" xmlns="" id="{84FE0A2F-354E-462B-EB27-98D6488CD329}"/>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10320069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EDA99F-7920-EB82-EAA9-BD67430477CD}"/>
              </a:ext>
            </a:extLst>
          </p:cNvPr>
          <p:cNvSpPr>
            <a:spLocks noGrp="1"/>
          </p:cNvSpPr>
          <p:nvPr>
            <p:ph type="title"/>
          </p:nvPr>
        </p:nvSpPr>
        <p:spPr/>
        <p:txBody>
          <a:bodyPr/>
          <a:lstStyle/>
          <a:p>
            <a:r>
              <a:rPr lang="en-IN" dirty="0"/>
              <a:t>Inheritance </a:t>
            </a:r>
            <a:br>
              <a:rPr lang="en-IN" dirty="0"/>
            </a:br>
            <a:endParaRPr lang="en-IN" dirty="0"/>
          </a:p>
        </p:txBody>
      </p:sp>
      <p:pic>
        <p:nvPicPr>
          <p:cNvPr id="5" name="Picture Placeholder 4">
            <a:extLst>
              <a:ext uri="{FF2B5EF4-FFF2-40B4-BE49-F238E27FC236}">
                <a16:creationId xmlns:a16="http://schemas.microsoft.com/office/drawing/2014/main" xmlns="" id="{97C3204F-359F-61C2-4F19-CA6B66E2A6B4}"/>
              </a:ext>
            </a:extLst>
          </p:cNvPr>
          <p:cNvPicPr>
            <a:picLocks noGrp="1" noChangeAspect="1"/>
          </p:cNvPicPr>
          <p:nvPr>
            <p:ph type="pic" idx="1"/>
          </p:nvPr>
        </p:nvPicPr>
        <p:blipFill rotWithShape="1">
          <a:blip r:embed="rId2"/>
          <a:srcRect t="14761" b="14761"/>
          <a:stretch/>
        </p:blipFill>
        <p:spPr>
          <a:prstGeom prst="rect">
            <a:avLst/>
          </a:prstGeom>
        </p:spPr>
      </p:pic>
      <p:sp>
        <p:nvSpPr>
          <p:cNvPr id="3" name="Content Placeholder 2">
            <a:extLst>
              <a:ext uri="{FF2B5EF4-FFF2-40B4-BE49-F238E27FC236}">
                <a16:creationId xmlns:a16="http://schemas.microsoft.com/office/drawing/2014/main" xmlns="" id="{0F1371DA-B012-1F2D-D4D0-81C92C2EB348}"/>
              </a:ext>
            </a:extLst>
          </p:cNvPr>
          <p:cNvSpPr>
            <a:spLocks noGrp="1"/>
          </p:cNvSpPr>
          <p:nvPr>
            <p:ph type="body" sz="half" idx="2"/>
          </p:nvPr>
        </p:nvSpPr>
        <p:spPr/>
        <p:txBody>
          <a:bodyPr>
            <a:normAutofit/>
          </a:bodyPr>
          <a:lstStyle/>
          <a:p>
            <a:pPr marL="342900" lvl="0" indent="-342900" algn="just">
              <a:lnSpc>
                <a:spcPct val="115000"/>
              </a:lnSpc>
              <a:spcAft>
                <a:spcPts val="100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ability to create a new class from an existing class is called Inheritance.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Using inheritance, we can create a Child class from a Parent class such that it inherits the properties and methods of the parent class and can have its own additional properties and methods.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309858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EDA99F-7920-EB82-EAA9-BD67430477CD}"/>
              </a:ext>
            </a:extLst>
          </p:cNvPr>
          <p:cNvSpPr>
            <a:spLocks noGrp="1"/>
          </p:cNvSpPr>
          <p:nvPr>
            <p:ph type="title"/>
          </p:nvPr>
        </p:nvSpPr>
        <p:spPr/>
        <p:txBody>
          <a:bodyPr/>
          <a:lstStyle/>
          <a:p>
            <a:r>
              <a:rPr lang="en-IN" dirty="0"/>
              <a:t>Polymorphism </a:t>
            </a:r>
            <a:br>
              <a:rPr lang="en-IN" dirty="0"/>
            </a:br>
            <a:endParaRPr lang="en-IN" dirty="0"/>
          </a:p>
        </p:txBody>
      </p:sp>
      <p:pic>
        <p:nvPicPr>
          <p:cNvPr id="5" name="Picture Placeholder 4">
            <a:extLst>
              <a:ext uri="{FF2B5EF4-FFF2-40B4-BE49-F238E27FC236}">
                <a16:creationId xmlns:a16="http://schemas.microsoft.com/office/drawing/2014/main" xmlns="" id="{7CFF12D0-08DC-65AA-6FB1-9262646D2838}"/>
              </a:ext>
            </a:extLst>
          </p:cNvPr>
          <p:cNvPicPr>
            <a:picLocks noGrp="1" noChangeAspect="1"/>
          </p:cNvPicPr>
          <p:nvPr>
            <p:ph type="pic" idx="1"/>
          </p:nvPr>
        </p:nvPicPr>
        <p:blipFill rotWithShape="1">
          <a:blip r:embed="rId2"/>
          <a:srcRect t="16133" b="16133"/>
          <a:stretch/>
        </p:blipFill>
        <p:spPr>
          <a:prstGeom prst="rect">
            <a:avLst/>
          </a:prstGeom>
        </p:spPr>
      </p:pic>
      <p:sp>
        <p:nvSpPr>
          <p:cNvPr id="3" name="Content Placeholder 2">
            <a:extLst>
              <a:ext uri="{FF2B5EF4-FFF2-40B4-BE49-F238E27FC236}">
                <a16:creationId xmlns:a16="http://schemas.microsoft.com/office/drawing/2014/main" xmlns="" id="{0F1371DA-B012-1F2D-D4D0-81C92C2EB348}"/>
              </a:ext>
            </a:extLst>
          </p:cNvPr>
          <p:cNvSpPr>
            <a:spLocks noGrp="1"/>
          </p:cNvSpPr>
          <p:nvPr>
            <p:ph type="body" sz="half" idx="2"/>
          </p:nvPr>
        </p:nvSpPr>
        <p:spPr/>
        <p:txBody>
          <a:bodyPr>
            <a:normAutofit/>
          </a:bodyPr>
          <a:lstStyle/>
          <a:p>
            <a:pPr marL="342900" lvl="0" indent="-342900" algn="just">
              <a:lnSpc>
                <a:spcPct val="115000"/>
              </a:lnSpc>
              <a:spcAft>
                <a:spcPts val="100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word polymorphism means having many forms.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Polymorphism occurs when there is a hierarchy of classes and they are related by inheritance.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4182712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EDA99F-7920-EB82-EAA9-BD67430477CD}"/>
              </a:ext>
            </a:extLst>
          </p:cNvPr>
          <p:cNvSpPr>
            <a:spLocks noGrp="1"/>
          </p:cNvSpPr>
          <p:nvPr>
            <p:ph type="title"/>
          </p:nvPr>
        </p:nvSpPr>
        <p:spPr/>
        <p:txBody>
          <a:bodyPr/>
          <a:lstStyle/>
          <a:p>
            <a:r>
              <a:rPr lang="en-IN" dirty="0"/>
              <a:t>Data structure</a:t>
            </a:r>
          </a:p>
        </p:txBody>
      </p:sp>
      <p:sp>
        <p:nvSpPr>
          <p:cNvPr id="3" name="Content Placeholder 2">
            <a:extLst>
              <a:ext uri="{FF2B5EF4-FFF2-40B4-BE49-F238E27FC236}">
                <a16:creationId xmlns:a16="http://schemas.microsoft.com/office/drawing/2014/main" xmlns="" id="{0F1371DA-B012-1F2D-D4D0-81C92C2EB348}"/>
              </a:ext>
            </a:extLst>
          </p:cNvPr>
          <p:cNvSpPr>
            <a:spLocks noGrp="1"/>
          </p:cNvSpPr>
          <p:nvPr>
            <p:ph idx="1"/>
          </p:nvPr>
        </p:nvSpPr>
        <p:spPr>
          <a:xfrm>
            <a:off x="779755" y="1399497"/>
            <a:ext cx="10515600" cy="4351338"/>
          </a:xfrm>
        </p:spPr>
        <p:txBody>
          <a:bodyPr/>
          <a:lstStyle/>
          <a:p>
            <a:pPr marL="0" indent="0" algn="just">
              <a:lnSpc>
                <a:spcPct val="115000"/>
              </a:lnSpc>
              <a:spcAft>
                <a:spcPts val="1000"/>
              </a:spcAft>
              <a:buNone/>
            </a:pP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Data structure is a particular way of storing and organizing data in a computer so that it can be used efficiently.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eg</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Array, stack, tree, heap, hash table.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20198866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EDA99F-7920-EB82-EAA9-BD67430477CD}"/>
              </a:ext>
            </a:extLst>
          </p:cNvPr>
          <p:cNvSpPr>
            <a:spLocks noGrp="1"/>
          </p:cNvSpPr>
          <p:nvPr>
            <p:ph type="title"/>
          </p:nvPr>
        </p:nvSpPr>
        <p:spPr/>
        <p:txBody>
          <a:bodyPr/>
          <a:lstStyle/>
          <a:p>
            <a:r>
              <a:rPr lang="en-IN" dirty="0"/>
              <a:t>Data structure</a:t>
            </a:r>
          </a:p>
        </p:txBody>
      </p:sp>
      <p:pic>
        <p:nvPicPr>
          <p:cNvPr id="4" name="Content Placeholder 3">
            <a:extLst>
              <a:ext uri="{FF2B5EF4-FFF2-40B4-BE49-F238E27FC236}">
                <a16:creationId xmlns:a16="http://schemas.microsoft.com/office/drawing/2014/main" xmlns="" id="{08F6DDCD-93B7-3C2E-125D-94653F4A229C}"/>
              </a:ext>
            </a:extLst>
          </p:cNvPr>
          <p:cNvPicPr>
            <a:picLocks noGrp="1" noChangeAspect="1"/>
          </p:cNvPicPr>
          <p:nvPr>
            <p:ph idx="1"/>
          </p:nvPr>
        </p:nvPicPr>
        <p:blipFill>
          <a:blip r:embed="rId2"/>
          <a:stretch>
            <a:fillRect/>
          </a:stretch>
        </p:blipFill>
        <p:spPr>
          <a:xfrm>
            <a:off x="2324260" y="2147352"/>
            <a:ext cx="6194073" cy="3139712"/>
          </a:xfrm>
          <a:prstGeom prst="rect">
            <a:avLst/>
          </a:prstGeom>
        </p:spPr>
      </p:pic>
    </p:spTree>
    <p:extLst>
      <p:ext uri="{BB962C8B-B14F-4D97-AF65-F5344CB8AC3E}">
        <p14:creationId xmlns:p14="http://schemas.microsoft.com/office/powerpoint/2010/main" val="302372408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EDA99F-7920-EB82-EAA9-BD67430477CD}"/>
              </a:ext>
            </a:extLst>
          </p:cNvPr>
          <p:cNvSpPr>
            <a:spLocks noGrp="1"/>
          </p:cNvSpPr>
          <p:nvPr>
            <p:ph type="title"/>
          </p:nvPr>
        </p:nvSpPr>
        <p:spPr/>
        <p:txBody>
          <a:bodyPr/>
          <a:lstStyle/>
          <a:p>
            <a:r>
              <a:rPr lang="en-IN" dirty="0"/>
              <a:t> Stack</a:t>
            </a:r>
          </a:p>
        </p:txBody>
      </p:sp>
      <p:sp>
        <p:nvSpPr>
          <p:cNvPr id="3" name="Content Placeholder 2">
            <a:extLst>
              <a:ext uri="{FF2B5EF4-FFF2-40B4-BE49-F238E27FC236}">
                <a16:creationId xmlns:a16="http://schemas.microsoft.com/office/drawing/2014/main" xmlns="" id="{0F1371DA-B012-1F2D-D4D0-81C92C2EB348}"/>
              </a:ext>
            </a:extLst>
          </p:cNvPr>
          <p:cNvSpPr>
            <a:spLocks noGrp="1"/>
          </p:cNvSpPr>
          <p:nvPr>
            <p:ph idx="1"/>
          </p:nvPr>
        </p:nvSpPr>
        <p:spPr/>
        <p:txBody>
          <a:bodyPr/>
          <a:lstStyle/>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 stack is a particular data type or collection in which the main operations are the addition of an item, known as push, and removal of it, known as pop.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Stacks implement a </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LIFO </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(Last In First Out) structure which means that the last element added to the structure must be the first one to be removed.</a:t>
            </a:r>
          </a:p>
          <a:p>
            <a:pPr marL="342900" lvl="0" indent="-342900" algn="just">
              <a:lnSpc>
                <a:spcPct val="115000"/>
              </a:lnSpc>
              <a:spcAft>
                <a:spcPts val="1000"/>
              </a:spcAft>
              <a:buFont typeface="Arial" panose="020B0604020202020204" pitchFamily="34" charset="0"/>
              <a:buChar char="*"/>
            </a:pPr>
            <a:r>
              <a:rPr lang="en-GB" sz="1800" dirty="0">
                <a:effectLst/>
                <a:latin typeface="+mj-lt"/>
                <a:ea typeface="Times New Roman" panose="02020603050405020304" pitchFamily="18" charset="0"/>
                <a:cs typeface="Times New Roman" panose="02020603050405020304" pitchFamily="18" charset="0"/>
              </a:rPr>
              <a:t>Memory Management: In JavaScript, the stack is used for storing simple data types like numbers, </a:t>
            </a:r>
            <a:r>
              <a:rPr lang="en-GB" sz="1800" dirty="0" err="1">
                <a:effectLst/>
                <a:latin typeface="+mj-lt"/>
                <a:ea typeface="Times New Roman" panose="02020603050405020304" pitchFamily="18" charset="0"/>
                <a:cs typeface="Times New Roman" panose="02020603050405020304" pitchFamily="18" charset="0"/>
              </a:rPr>
              <a:t>booleans</a:t>
            </a:r>
            <a:r>
              <a:rPr lang="en-GB" sz="1800" dirty="0">
                <a:effectLst/>
                <a:latin typeface="+mj-lt"/>
                <a:ea typeface="Times New Roman" panose="02020603050405020304" pitchFamily="18" charset="0"/>
                <a:cs typeface="Times New Roman" panose="02020603050405020304" pitchFamily="18" charset="0"/>
              </a:rPr>
              <a:t>, and references to objects (primitive data types). Function calls, along with their local variables, are also stored in the stack. When a function is called, a new stack frame is created, and when the function completes, the stack frame is popped off the stack.</a:t>
            </a:r>
            <a:endParaRPr lang="en-IN" sz="1800" dirty="0">
              <a:effectLst/>
              <a:latin typeface="+mj-lt"/>
              <a:ea typeface="Times New Roman" panose="02020603050405020304" pitchFamily="18"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xmlns="" id="{26A3DD45-27EB-3532-06C4-97243269B46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995588" y="4650241"/>
            <a:ext cx="2484120" cy="1744980"/>
          </a:xfrm>
          <a:prstGeom prst="rect">
            <a:avLst/>
          </a:prstGeom>
          <a:noFill/>
          <a:ln>
            <a:noFill/>
          </a:ln>
        </p:spPr>
      </p:pic>
    </p:spTree>
    <p:extLst>
      <p:ext uri="{BB962C8B-B14F-4D97-AF65-F5344CB8AC3E}">
        <p14:creationId xmlns:p14="http://schemas.microsoft.com/office/powerpoint/2010/main" val="22183037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1B902B3-B5EF-302A-0CB6-4F24C426BEF6}"/>
              </a:ext>
            </a:extLst>
          </p:cNvPr>
          <p:cNvSpPr>
            <a:spLocks noGrp="1"/>
          </p:cNvSpPr>
          <p:nvPr>
            <p:ph type="title"/>
          </p:nvPr>
        </p:nvSpPr>
        <p:spPr/>
        <p:txBody>
          <a:bodyPr/>
          <a:lstStyle/>
          <a:p>
            <a:r>
              <a:rPr lang="en-IN" dirty="0"/>
              <a:t>Heap</a:t>
            </a:r>
          </a:p>
        </p:txBody>
      </p:sp>
      <p:sp>
        <p:nvSpPr>
          <p:cNvPr id="3" name="Content Placeholder 2">
            <a:extLst>
              <a:ext uri="{FF2B5EF4-FFF2-40B4-BE49-F238E27FC236}">
                <a16:creationId xmlns:a16="http://schemas.microsoft.com/office/drawing/2014/main" xmlns="" id="{62521D79-BE09-D105-9802-FE6D70445EEB}"/>
              </a:ext>
            </a:extLst>
          </p:cNvPr>
          <p:cNvSpPr>
            <a:spLocks noGrp="1"/>
          </p:cNvSpPr>
          <p:nvPr>
            <p:ph idx="1"/>
          </p:nvPr>
        </p:nvSpPr>
        <p:spPr/>
        <p:txBody>
          <a:bodyPr>
            <a:normAutofit/>
          </a:bodyPr>
          <a:lstStyle/>
          <a:p>
            <a:r>
              <a:rPr lang="en-GB" sz="2000" dirty="0"/>
              <a:t>The heap is an unstructured memory pool where data can be stored and accessed in a more flexible manner.</a:t>
            </a:r>
          </a:p>
          <a:p>
            <a:r>
              <a:rPr lang="en-GB" sz="2000" b="1" dirty="0"/>
              <a:t>Memory Management</a:t>
            </a:r>
            <a:r>
              <a:rPr lang="en-GB" sz="2000" dirty="0"/>
              <a:t>: In JavaScript, the heap is used to allocate memory for objects, arrays, and functions—essentially anything that requires more memory than what's available on the stack. </a:t>
            </a:r>
          </a:p>
          <a:p>
            <a:r>
              <a:rPr lang="en-GB" sz="2000" dirty="0"/>
              <a:t>The heap allows for dynamic memory allocation, meaning that the size of these structures can grow as needed.</a:t>
            </a:r>
            <a:endParaRPr lang="en-IN" sz="2000" dirty="0"/>
          </a:p>
        </p:txBody>
      </p:sp>
    </p:spTree>
    <p:extLst>
      <p:ext uri="{BB962C8B-B14F-4D97-AF65-F5344CB8AC3E}">
        <p14:creationId xmlns:p14="http://schemas.microsoft.com/office/powerpoint/2010/main" val="16796101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EDA99F-7920-EB82-EAA9-BD67430477CD}"/>
              </a:ext>
            </a:extLst>
          </p:cNvPr>
          <p:cNvSpPr>
            <a:spLocks noGrp="1"/>
          </p:cNvSpPr>
          <p:nvPr>
            <p:ph type="title"/>
          </p:nvPr>
        </p:nvSpPr>
        <p:spPr/>
        <p:txBody>
          <a:bodyPr/>
          <a:lstStyle/>
          <a:p>
            <a:r>
              <a:rPr lang="en-IN" dirty="0"/>
              <a:t>Queue </a:t>
            </a:r>
          </a:p>
        </p:txBody>
      </p:sp>
      <p:sp>
        <p:nvSpPr>
          <p:cNvPr id="3" name="Content Placeholder 2">
            <a:extLst>
              <a:ext uri="{FF2B5EF4-FFF2-40B4-BE49-F238E27FC236}">
                <a16:creationId xmlns:a16="http://schemas.microsoft.com/office/drawing/2014/main" xmlns="" id="{0F1371DA-B012-1F2D-D4D0-81C92C2EB348}"/>
              </a:ext>
            </a:extLst>
          </p:cNvPr>
          <p:cNvSpPr>
            <a:spLocks noGrp="1"/>
          </p:cNvSpPr>
          <p:nvPr>
            <p:ph idx="1"/>
          </p:nvPr>
        </p:nvSpPr>
        <p:spPr>
          <a:xfrm>
            <a:off x="699796" y="1511559"/>
            <a:ext cx="10664890" cy="1650741"/>
          </a:xfrm>
        </p:spPr>
        <p:txBody>
          <a:bodyPr>
            <a:normAutofit lnSpcReduction="10000"/>
          </a:bodyPr>
          <a:lstStyle/>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Queues are collection that keep objects in a certain order while applying the FIFO (First in First out) format. It is just like a line of people, except that data doesn't cut in it.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Adds an item at the front of the queue. The process is the same as PUSH from stack, but I changed for the sake of the exercise.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pic>
        <p:nvPicPr>
          <p:cNvPr id="1026" name="Picture 2" descr="Stack and Queue. JavaScript Implementation of Stacks… | by Isa Weaver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6204" y="3266248"/>
            <a:ext cx="7969800" cy="3324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19798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7AB438-EF72-43A2-07B4-9A365A35692B}"/>
              </a:ext>
            </a:extLst>
          </p:cNvPr>
          <p:cNvSpPr>
            <a:spLocks noGrp="1"/>
          </p:cNvSpPr>
          <p:nvPr>
            <p:ph type="title"/>
          </p:nvPr>
        </p:nvSpPr>
        <p:spPr/>
        <p:txBody>
          <a:bodyPr/>
          <a:lstStyle/>
          <a:p>
            <a:r>
              <a:rPr lang="en-IN" dirty="0"/>
              <a:t>Linked list</a:t>
            </a:r>
          </a:p>
        </p:txBody>
      </p:sp>
      <p:sp>
        <p:nvSpPr>
          <p:cNvPr id="3" name="Content Placeholder 2">
            <a:extLst>
              <a:ext uri="{FF2B5EF4-FFF2-40B4-BE49-F238E27FC236}">
                <a16:creationId xmlns:a16="http://schemas.microsoft.com/office/drawing/2014/main" xmlns="" id="{6B5AF37B-3BEE-3C19-6D68-D4B203E3635F}"/>
              </a:ext>
            </a:extLst>
          </p:cNvPr>
          <p:cNvSpPr>
            <a:spLocks noGrp="1"/>
          </p:cNvSpPr>
          <p:nvPr>
            <p:ph idx="1"/>
          </p:nvPr>
        </p:nvSpPr>
        <p:spPr/>
        <p:txBody>
          <a:bodyPr/>
          <a:lstStyle/>
          <a:p>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Linked lists are data structures that are made of groups of nodes which together represent a sequence. </a:t>
            </a:r>
          </a:p>
          <a:p>
            <a:r>
              <a:rPr lang="en-GB" sz="1800" dirty="0">
                <a:effectLst/>
                <a:latin typeface="Times New Roman" panose="02020603050405020304" pitchFamily="18" charset="0"/>
                <a:ea typeface="Times New Roman" panose="02020603050405020304" pitchFamily="18" charset="0"/>
                <a:cs typeface="Times New Roman" panose="02020603050405020304" pitchFamily="18" charset="0"/>
              </a:rPr>
              <a:t>A linked list is a linear data structure where each element (called a node) contains a value and a reference (or link) to the next node in the sequence. </a:t>
            </a:r>
          </a:p>
          <a:p>
            <a:r>
              <a:rPr lang="en-GB" sz="1800" dirty="0">
                <a:effectLst/>
                <a:latin typeface="Times New Roman" panose="02020603050405020304" pitchFamily="18" charset="0"/>
                <a:ea typeface="Times New Roman" panose="02020603050405020304" pitchFamily="18" charset="0"/>
                <a:cs typeface="Times New Roman" panose="02020603050405020304" pitchFamily="18" charset="0"/>
              </a:rPr>
              <a:t>JavaScript doesn’t have a built-in linked list, but it can be implemented manually.</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xmlns="" id="{E99887BB-1ACB-4791-3A8B-E0732FF95E4A}"/>
              </a:ext>
            </a:extLst>
          </p:cNvPr>
          <p:cNvPicPr>
            <a:picLocks noChangeAspect="1"/>
          </p:cNvPicPr>
          <p:nvPr/>
        </p:nvPicPr>
        <p:blipFill>
          <a:blip r:embed="rId3"/>
          <a:stretch>
            <a:fillRect/>
          </a:stretch>
        </p:blipFill>
        <p:spPr>
          <a:xfrm>
            <a:off x="3236996" y="3695449"/>
            <a:ext cx="4210050" cy="942975"/>
          </a:xfrm>
          <a:prstGeom prst="rect">
            <a:avLst/>
          </a:prstGeom>
        </p:spPr>
      </p:pic>
    </p:spTree>
    <p:extLst>
      <p:ext uri="{BB962C8B-B14F-4D97-AF65-F5344CB8AC3E}">
        <p14:creationId xmlns:p14="http://schemas.microsoft.com/office/powerpoint/2010/main" val="12803548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7AB438-EF72-43A2-07B4-9A365A35692B}"/>
              </a:ext>
            </a:extLst>
          </p:cNvPr>
          <p:cNvSpPr>
            <a:spLocks noGrp="1"/>
          </p:cNvSpPr>
          <p:nvPr>
            <p:ph type="title"/>
          </p:nvPr>
        </p:nvSpPr>
        <p:spPr/>
        <p:txBody>
          <a:bodyPr/>
          <a:lstStyle/>
          <a:p>
            <a:r>
              <a:rPr lang="en-IN" dirty="0"/>
              <a:t>Algorithms</a:t>
            </a:r>
          </a:p>
        </p:txBody>
      </p:sp>
      <p:sp>
        <p:nvSpPr>
          <p:cNvPr id="3" name="Content Placeholder 2">
            <a:extLst>
              <a:ext uri="{FF2B5EF4-FFF2-40B4-BE49-F238E27FC236}">
                <a16:creationId xmlns:a16="http://schemas.microsoft.com/office/drawing/2014/main" xmlns="" id="{6B5AF37B-3BEE-3C19-6D68-D4B203E3635F}"/>
              </a:ext>
            </a:extLst>
          </p:cNvPr>
          <p:cNvSpPr>
            <a:spLocks noGrp="1"/>
          </p:cNvSpPr>
          <p:nvPr>
            <p:ph idx="1"/>
          </p:nvPr>
        </p:nvSpPr>
        <p:spPr/>
        <p:txBody>
          <a:bodyPr/>
          <a:lstStyle/>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Writing a logical step-by-step method to solve the problem is called the algorithm.</a:t>
            </a: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In other words, an algorithm is a procedure for solving problems. </a:t>
            </a: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In order to solve a mathematical or computer problem, this is the first step in the process.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An algorithm includes calculations, reasoning, and data processing. Algorithms can be presented by natural languages, pseudocode, and flowcharts, etc.</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922835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7AB438-EF72-43A2-07B4-9A365A35692B}"/>
              </a:ext>
            </a:extLst>
          </p:cNvPr>
          <p:cNvSpPr>
            <a:spLocks noGrp="1"/>
          </p:cNvSpPr>
          <p:nvPr>
            <p:ph type="title"/>
          </p:nvPr>
        </p:nvSpPr>
        <p:spPr/>
        <p:txBody>
          <a:bodyPr/>
          <a:lstStyle/>
          <a:p>
            <a:r>
              <a:rPr lang="en-IN" dirty="0"/>
              <a:t>Flowchart</a:t>
            </a:r>
          </a:p>
        </p:txBody>
      </p:sp>
      <p:sp>
        <p:nvSpPr>
          <p:cNvPr id="3" name="Content Placeholder 2">
            <a:extLst>
              <a:ext uri="{FF2B5EF4-FFF2-40B4-BE49-F238E27FC236}">
                <a16:creationId xmlns:a16="http://schemas.microsoft.com/office/drawing/2014/main" xmlns="" id="{6B5AF37B-3BEE-3C19-6D68-D4B203E3635F}"/>
              </a:ext>
            </a:extLst>
          </p:cNvPr>
          <p:cNvSpPr>
            <a:spLocks noGrp="1"/>
          </p:cNvSpPr>
          <p:nvPr>
            <p:ph idx="1"/>
          </p:nvPr>
        </p:nvSpPr>
        <p:spPr/>
        <p:txBody>
          <a:bodyPr/>
          <a:lstStyle/>
          <a:p>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Flowcharting is the process of drawing a flowchart for an algorithm. The flowchart uses various symbols in the representation.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xmlns="" id="{E9D256B4-7EBF-D9A5-FF5D-0F5331135769}"/>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97217" y="3616492"/>
            <a:ext cx="5425440" cy="2095500"/>
          </a:xfrm>
          <a:prstGeom prst="rect">
            <a:avLst/>
          </a:prstGeom>
          <a:noFill/>
          <a:ln>
            <a:noFill/>
          </a:ln>
        </p:spPr>
      </p:pic>
    </p:spTree>
    <p:extLst>
      <p:ext uri="{BB962C8B-B14F-4D97-AF65-F5344CB8AC3E}">
        <p14:creationId xmlns:p14="http://schemas.microsoft.com/office/powerpoint/2010/main" val="295235606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63FBE9-67A7-526F-7BFC-F19A65BBE16E}"/>
              </a:ext>
            </a:extLst>
          </p:cNvPr>
          <p:cNvSpPr>
            <a:spLocks noGrp="1"/>
          </p:cNvSpPr>
          <p:nvPr>
            <p:ph type="title"/>
          </p:nvPr>
        </p:nvSpPr>
        <p:spPr/>
        <p:txBody>
          <a:bodyPr/>
          <a:lstStyle/>
          <a:p>
            <a:r>
              <a:rPr lang="en-IN" dirty="0"/>
              <a:t>Object-oriented programming (OOP)</a:t>
            </a:r>
          </a:p>
        </p:txBody>
      </p:sp>
      <p:sp>
        <p:nvSpPr>
          <p:cNvPr id="3" name="Content Placeholder 2">
            <a:extLst>
              <a:ext uri="{FF2B5EF4-FFF2-40B4-BE49-F238E27FC236}">
                <a16:creationId xmlns:a16="http://schemas.microsoft.com/office/drawing/2014/main" xmlns="" id="{598F5DB5-E809-B22B-48A7-C1C7080B1AC6}"/>
              </a:ext>
            </a:extLst>
          </p:cNvPr>
          <p:cNvSpPr>
            <a:spLocks noGrp="1"/>
          </p:cNvSpPr>
          <p:nvPr>
            <p:ph idx="1"/>
          </p:nvPr>
        </p:nvSpPr>
        <p:spPr/>
        <p:txBody>
          <a:bodyPr/>
          <a:lstStyle/>
          <a:p>
            <a:pPr algn="just">
              <a:lnSpc>
                <a:spcPct val="115000"/>
              </a:lnSpc>
              <a:spcAft>
                <a:spcPts val="1000"/>
              </a:spcAft>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Object-oriented programming (OOP) is a programming paradigm based on the concept of "objects“.</a:t>
            </a:r>
          </a:p>
          <a:p>
            <a:pPr algn="just">
              <a:lnSpc>
                <a:spcPct val="115000"/>
              </a:lnSpc>
              <a:spcAft>
                <a:spcPts val="1000"/>
              </a:spcAft>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 Object may contain data, in the form of fields, often known as </a:t>
            </a:r>
            <a:r>
              <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rPr>
              <a:t>attributes</a:t>
            </a: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 and code, in the form of procedures, often known as </a:t>
            </a:r>
            <a:r>
              <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rPr>
              <a:t>methods</a:t>
            </a: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For example, a person is an object which has certain properties such as height, gender, age, etc. It also has certain methods such as move, talk, and so on.</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22383402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C52D2E03-AE24-8ACD-AAE1-D13E51E78D84}"/>
              </a:ext>
            </a:extLst>
          </p:cNvPr>
          <p:cNvPicPr>
            <a:picLocks noChangeAspect="1"/>
          </p:cNvPicPr>
          <p:nvPr/>
        </p:nvPicPr>
        <p:blipFill>
          <a:blip r:embed="rId2"/>
          <a:stretch>
            <a:fillRect/>
          </a:stretch>
        </p:blipFill>
        <p:spPr>
          <a:xfrm>
            <a:off x="561474" y="364957"/>
            <a:ext cx="9593179" cy="6128085"/>
          </a:xfrm>
          <a:prstGeom prst="rect">
            <a:avLst/>
          </a:prstGeom>
        </p:spPr>
      </p:pic>
    </p:spTree>
    <p:extLst>
      <p:ext uri="{BB962C8B-B14F-4D97-AF65-F5344CB8AC3E}">
        <p14:creationId xmlns:p14="http://schemas.microsoft.com/office/powerpoint/2010/main" val="95116757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ED4EA86F-9EFB-6761-7B4F-FCCA8E8975F4}"/>
              </a:ext>
            </a:extLst>
          </p:cNvPr>
          <p:cNvPicPr>
            <a:picLocks noChangeAspect="1"/>
          </p:cNvPicPr>
          <p:nvPr/>
        </p:nvPicPr>
        <p:blipFill>
          <a:blip r:embed="rId2"/>
          <a:stretch>
            <a:fillRect/>
          </a:stretch>
        </p:blipFill>
        <p:spPr>
          <a:xfrm>
            <a:off x="770021" y="593559"/>
            <a:ext cx="9593179" cy="5502442"/>
          </a:xfrm>
          <a:prstGeom prst="rect">
            <a:avLst/>
          </a:prstGeom>
        </p:spPr>
      </p:pic>
    </p:spTree>
    <p:extLst>
      <p:ext uri="{BB962C8B-B14F-4D97-AF65-F5344CB8AC3E}">
        <p14:creationId xmlns:p14="http://schemas.microsoft.com/office/powerpoint/2010/main" val="19733679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4FF68F-8E5E-FFA1-D53E-8B23EFF776D3}"/>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xmlns="" id="{7F1A0A65-D368-299A-2388-33639081F0AF}"/>
              </a:ext>
            </a:extLst>
          </p:cNvPr>
          <p:cNvPicPr>
            <a:picLocks noGrp="1" noChangeAspect="1"/>
          </p:cNvPicPr>
          <p:nvPr>
            <p:ph idx="1"/>
          </p:nvPr>
        </p:nvPicPr>
        <p:blipFill>
          <a:blip r:embed="rId2"/>
          <a:stretch>
            <a:fillRect/>
          </a:stretch>
        </p:blipFill>
        <p:spPr>
          <a:xfrm>
            <a:off x="470517" y="461639"/>
            <a:ext cx="11256885" cy="6241002"/>
          </a:xfrm>
          <a:prstGeom prst="rect">
            <a:avLst/>
          </a:prstGeom>
        </p:spPr>
      </p:pic>
    </p:spTree>
    <p:extLst>
      <p:ext uri="{BB962C8B-B14F-4D97-AF65-F5344CB8AC3E}">
        <p14:creationId xmlns:p14="http://schemas.microsoft.com/office/powerpoint/2010/main" val="29190301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1A11BD8-4B13-2BB0-F9EF-44749A8183B7}"/>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xmlns="" id="{3EEA4E53-5084-E969-1EFC-54007BB98E15}"/>
              </a:ext>
            </a:extLst>
          </p:cNvPr>
          <p:cNvPicPr>
            <a:picLocks noGrp="1" noChangeAspect="1"/>
          </p:cNvPicPr>
          <p:nvPr>
            <p:ph idx="1"/>
          </p:nvPr>
        </p:nvPicPr>
        <p:blipFill>
          <a:blip r:embed="rId2"/>
          <a:stretch>
            <a:fillRect/>
          </a:stretch>
        </p:blipFill>
        <p:spPr>
          <a:xfrm>
            <a:off x="479395" y="443883"/>
            <a:ext cx="11265762" cy="5956917"/>
          </a:xfrm>
          <a:prstGeom prst="rect">
            <a:avLst/>
          </a:prstGeom>
        </p:spPr>
      </p:pic>
    </p:spTree>
    <p:extLst>
      <p:ext uri="{BB962C8B-B14F-4D97-AF65-F5344CB8AC3E}">
        <p14:creationId xmlns:p14="http://schemas.microsoft.com/office/powerpoint/2010/main" val="237810877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E64EEB-3C3A-8FF8-92DD-1D31365AA1FC}"/>
              </a:ext>
            </a:extLst>
          </p:cNvPr>
          <p:cNvSpPr>
            <a:spLocks noGrp="1"/>
          </p:cNvSpPr>
          <p:nvPr>
            <p:ph type="title"/>
          </p:nvPr>
        </p:nvSpPr>
        <p:spPr/>
        <p:txBody>
          <a:bodyPr/>
          <a:lstStyle/>
          <a:p>
            <a:r>
              <a:rPr lang="en-IN" dirty="0" err="1"/>
              <a:t>NodeJs</a:t>
            </a:r>
            <a:endParaRPr lang="en-IN" dirty="0"/>
          </a:p>
        </p:txBody>
      </p:sp>
      <p:sp>
        <p:nvSpPr>
          <p:cNvPr id="3" name="Content Placeholder 2">
            <a:extLst>
              <a:ext uri="{FF2B5EF4-FFF2-40B4-BE49-F238E27FC236}">
                <a16:creationId xmlns:a16="http://schemas.microsoft.com/office/drawing/2014/main" xmlns="" id="{12520B47-122A-2810-9523-F4975C63B8BE}"/>
              </a:ext>
            </a:extLst>
          </p:cNvPr>
          <p:cNvSpPr>
            <a:spLocks noGrp="1"/>
          </p:cNvSpPr>
          <p:nvPr>
            <p:ph idx="1"/>
          </p:nvPr>
        </p:nvSpPr>
        <p:spPr/>
        <p:txBody>
          <a:bodyPr>
            <a:normAutofit fontScale="92500"/>
          </a:bodyPr>
          <a:lstStyle/>
          <a:p>
            <a:pPr algn="l"/>
            <a:r>
              <a:rPr lang="en-IN" b="0" i="0" dirty="0">
                <a:solidFill>
                  <a:srgbClr val="000000"/>
                </a:solidFill>
                <a:effectLst/>
                <a:latin typeface="+mj-lt"/>
              </a:rPr>
              <a:t>What is Node.js?</a:t>
            </a:r>
          </a:p>
          <a:p>
            <a:pPr algn="l">
              <a:buFont typeface="Arial" panose="020B0604020202020204" pitchFamily="34" charset="0"/>
              <a:buChar char="•"/>
            </a:pPr>
            <a:r>
              <a:rPr lang="en-IN" b="0" i="0" dirty="0">
                <a:solidFill>
                  <a:srgbClr val="000000"/>
                </a:solidFill>
                <a:effectLst/>
                <a:latin typeface="+mj-lt"/>
              </a:rPr>
              <a:t>Node.js is an open source server environment</a:t>
            </a:r>
          </a:p>
          <a:p>
            <a:pPr algn="l">
              <a:buFont typeface="Arial" panose="020B0604020202020204" pitchFamily="34" charset="0"/>
              <a:buChar char="•"/>
            </a:pPr>
            <a:r>
              <a:rPr lang="en-IN" b="0" i="0" dirty="0">
                <a:solidFill>
                  <a:srgbClr val="000000"/>
                </a:solidFill>
                <a:effectLst/>
                <a:latin typeface="+mj-lt"/>
              </a:rPr>
              <a:t>Node.js runs on various platforms (Windows, Linux, Unix, Mac OS X, etc.)</a:t>
            </a:r>
          </a:p>
          <a:p>
            <a:pPr algn="l">
              <a:buFont typeface="Arial" panose="020B0604020202020204" pitchFamily="34" charset="0"/>
              <a:buChar char="•"/>
            </a:pPr>
            <a:r>
              <a:rPr lang="en-IN" b="0" i="0" dirty="0">
                <a:solidFill>
                  <a:srgbClr val="000000"/>
                </a:solidFill>
                <a:effectLst/>
                <a:latin typeface="+mj-lt"/>
              </a:rPr>
              <a:t>Node.js uses JavaScript on the server</a:t>
            </a:r>
          </a:p>
          <a:p>
            <a:pPr algn="l">
              <a:buFont typeface="Arial" panose="020B0604020202020204" pitchFamily="34" charset="0"/>
              <a:buChar char="•"/>
            </a:pPr>
            <a:r>
              <a:rPr lang="en-IN" b="0" i="0" dirty="0">
                <a:solidFill>
                  <a:srgbClr val="000000"/>
                </a:solidFill>
                <a:effectLst/>
                <a:latin typeface="+mj-lt"/>
              </a:rPr>
              <a:t>Node.js can generate dynamic page content</a:t>
            </a:r>
          </a:p>
          <a:p>
            <a:pPr algn="l">
              <a:buFont typeface="Arial" panose="020B0604020202020204" pitchFamily="34" charset="0"/>
              <a:buChar char="•"/>
            </a:pPr>
            <a:r>
              <a:rPr lang="en-IN" b="0" i="0" dirty="0">
                <a:solidFill>
                  <a:srgbClr val="000000"/>
                </a:solidFill>
                <a:effectLst/>
                <a:latin typeface="+mj-lt"/>
              </a:rPr>
              <a:t>Node.js can create, open, read, write, delete, and close files on the server</a:t>
            </a:r>
          </a:p>
          <a:p>
            <a:pPr algn="l">
              <a:buFont typeface="Arial" panose="020B0604020202020204" pitchFamily="34" charset="0"/>
              <a:buChar char="•"/>
            </a:pPr>
            <a:r>
              <a:rPr lang="en-IN" b="0" i="0" dirty="0">
                <a:solidFill>
                  <a:srgbClr val="000000"/>
                </a:solidFill>
                <a:effectLst/>
                <a:latin typeface="+mj-lt"/>
              </a:rPr>
              <a:t>Node.js can collect form data</a:t>
            </a:r>
          </a:p>
          <a:p>
            <a:pPr algn="l">
              <a:buFont typeface="Arial" panose="020B0604020202020204" pitchFamily="34" charset="0"/>
              <a:buChar char="•"/>
            </a:pPr>
            <a:r>
              <a:rPr lang="en-IN" b="0" i="0" dirty="0">
                <a:solidFill>
                  <a:srgbClr val="000000"/>
                </a:solidFill>
                <a:effectLst/>
                <a:latin typeface="+mj-lt"/>
              </a:rPr>
              <a:t>Node.js can add, delete, modify data in your database</a:t>
            </a:r>
          </a:p>
          <a:p>
            <a:pPr algn="l">
              <a:buFont typeface="Arial" panose="020B0604020202020204" pitchFamily="34" charset="0"/>
              <a:buChar char="•"/>
            </a:pPr>
            <a:endParaRPr lang="en-IN" b="0" i="0" dirty="0">
              <a:solidFill>
                <a:srgbClr val="000000"/>
              </a:solidFill>
              <a:effectLst/>
              <a:latin typeface="+mj-lt"/>
            </a:endParaRPr>
          </a:p>
          <a:p>
            <a:endParaRPr lang="en-IN" dirty="0"/>
          </a:p>
        </p:txBody>
      </p:sp>
      <p:pic>
        <p:nvPicPr>
          <p:cNvPr id="4" name="Picture 3">
            <a:extLst>
              <a:ext uri="{FF2B5EF4-FFF2-40B4-BE49-F238E27FC236}">
                <a16:creationId xmlns:a16="http://schemas.microsoft.com/office/drawing/2014/main" xmlns="" id="{4247295A-B009-D66B-68BC-AA32AC91427F}"/>
              </a:ext>
            </a:extLst>
          </p:cNvPr>
          <p:cNvPicPr>
            <a:picLocks noChangeAspect="1"/>
          </p:cNvPicPr>
          <p:nvPr/>
        </p:nvPicPr>
        <p:blipFill>
          <a:blip r:embed="rId2"/>
          <a:stretch>
            <a:fillRect/>
          </a:stretch>
        </p:blipFill>
        <p:spPr>
          <a:xfrm>
            <a:off x="8794750" y="4814226"/>
            <a:ext cx="2371725" cy="1499956"/>
          </a:xfrm>
          <a:prstGeom prst="rect">
            <a:avLst/>
          </a:prstGeom>
        </p:spPr>
      </p:pic>
    </p:spTree>
    <p:extLst>
      <p:ext uri="{BB962C8B-B14F-4D97-AF65-F5344CB8AC3E}">
        <p14:creationId xmlns:p14="http://schemas.microsoft.com/office/powerpoint/2010/main" val="41618180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CC3F93-F87E-901F-A062-4A26F30AFF3F}"/>
              </a:ext>
            </a:extLst>
          </p:cNvPr>
          <p:cNvSpPr>
            <a:spLocks noGrp="1"/>
          </p:cNvSpPr>
          <p:nvPr>
            <p:ph type="title"/>
          </p:nvPr>
        </p:nvSpPr>
        <p:spPr/>
        <p:txBody>
          <a:bodyPr/>
          <a:lstStyle/>
          <a:p>
            <a:r>
              <a:rPr lang="en-IN" b="0" i="0" dirty="0">
                <a:solidFill>
                  <a:schemeClr val="bg1"/>
                </a:solidFill>
                <a:effectLst/>
              </a:rPr>
              <a:t>Download Node.js</a:t>
            </a:r>
            <a:r>
              <a:rPr lang="en-IN" b="0" i="0" dirty="0">
                <a:solidFill>
                  <a:srgbClr val="000000"/>
                </a:solidFill>
                <a:effectLst/>
                <a:latin typeface="Segoe UI" panose="020B0502040204020203" pitchFamily="34" charset="0"/>
              </a:rPr>
              <a:t/>
            </a:r>
            <a:br>
              <a:rPr lang="en-IN" b="0" i="0" dirty="0">
                <a:solidFill>
                  <a:srgbClr val="000000"/>
                </a:solidFill>
                <a:effectLst/>
                <a:latin typeface="Segoe UI" panose="020B0502040204020203" pitchFamily="34" charset="0"/>
              </a:rPr>
            </a:br>
            <a:endParaRPr lang="en-IN" dirty="0"/>
          </a:p>
        </p:txBody>
      </p:sp>
      <p:sp>
        <p:nvSpPr>
          <p:cNvPr id="3" name="Content Placeholder 2">
            <a:extLst>
              <a:ext uri="{FF2B5EF4-FFF2-40B4-BE49-F238E27FC236}">
                <a16:creationId xmlns:a16="http://schemas.microsoft.com/office/drawing/2014/main" xmlns="" id="{4235FED5-203B-1455-70B6-F88AB028240F}"/>
              </a:ext>
            </a:extLst>
          </p:cNvPr>
          <p:cNvSpPr>
            <a:spLocks noGrp="1"/>
          </p:cNvSpPr>
          <p:nvPr>
            <p:ph idx="1"/>
          </p:nvPr>
        </p:nvSpPr>
        <p:spPr/>
        <p:txBody>
          <a:bodyPr/>
          <a:lstStyle/>
          <a:p>
            <a:r>
              <a:rPr lang="en-GB" dirty="0">
                <a:solidFill>
                  <a:srgbClr val="000000"/>
                </a:solidFill>
                <a:latin typeface="+mj-lt"/>
              </a:rPr>
              <a:t>O</a:t>
            </a:r>
            <a:r>
              <a:rPr lang="en-GB" b="0" i="0" dirty="0">
                <a:solidFill>
                  <a:srgbClr val="000000"/>
                </a:solidFill>
                <a:effectLst/>
                <a:latin typeface="+mj-lt"/>
              </a:rPr>
              <a:t>fficial Node.js website has installation instructions for Node.js: </a:t>
            </a:r>
            <a:r>
              <a:rPr lang="en-GB" b="0" i="0" dirty="0">
                <a:effectLst/>
                <a:latin typeface="+mj-lt"/>
                <a:hlinkClick r:id="rId2"/>
              </a:rPr>
              <a:t>https://nodejs.org</a:t>
            </a:r>
            <a:endParaRPr lang="en-GB" b="0" i="0" dirty="0">
              <a:effectLst/>
              <a:latin typeface="+mj-lt"/>
            </a:endParaRPr>
          </a:p>
          <a:p>
            <a:pPr marL="0" indent="0">
              <a:buNone/>
            </a:pPr>
            <a:endParaRPr lang="en-GB" b="0" i="0" dirty="0">
              <a:effectLst/>
              <a:latin typeface="Verdana" panose="020B0604030504040204" pitchFamily="34" charset="0"/>
            </a:endParaRPr>
          </a:p>
        </p:txBody>
      </p:sp>
    </p:spTree>
    <p:extLst>
      <p:ext uri="{BB962C8B-B14F-4D97-AF65-F5344CB8AC3E}">
        <p14:creationId xmlns:p14="http://schemas.microsoft.com/office/powerpoint/2010/main" val="221644496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A8F6965-0CCF-A8C2-483D-F2583E328AA2}"/>
              </a:ext>
            </a:extLst>
          </p:cNvPr>
          <p:cNvSpPr>
            <a:spLocks noGrp="1"/>
          </p:cNvSpPr>
          <p:nvPr>
            <p:ph type="title"/>
          </p:nvPr>
        </p:nvSpPr>
        <p:spPr/>
        <p:txBody>
          <a:bodyPr/>
          <a:lstStyle/>
          <a:p>
            <a:pPr algn="ctr"/>
            <a:r>
              <a:rPr lang="en-IN" dirty="0"/>
              <a:t>JavaScript</a:t>
            </a:r>
          </a:p>
        </p:txBody>
      </p:sp>
      <p:sp>
        <p:nvSpPr>
          <p:cNvPr id="3" name="Content Placeholder 2">
            <a:extLst>
              <a:ext uri="{FF2B5EF4-FFF2-40B4-BE49-F238E27FC236}">
                <a16:creationId xmlns:a16="http://schemas.microsoft.com/office/drawing/2014/main" xmlns="" id="{9B7FE743-2F42-D402-D79A-42640A9598E2}"/>
              </a:ext>
            </a:extLst>
          </p:cNvPr>
          <p:cNvSpPr>
            <a:spLocks noGrp="1"/>
          </p:cNvSpPr>
          <p:nvPr>
            <p:ph idx="1"/>
          </p:nvPr>
        </p:nvSpPr>
        <p:spPr/>
        <p:txBody>
          <a:bodyPr>
            <a:normAutofit/>
          </a:bodyPr>
          <a:lstStyle/>
          <a:p>
            <a:r>
              <a:rPr lang="en-GB" sz="2000" b="0" i="0" dirty="0" smtClean="0">
                <a:solidFill>
                  <a:srgbClr val="000000"/>
                </a:solidFill>
                <a:effectLst/>
                <a:latin typeface="Times New Roman" panose="02020603050405020304" pitchFamily="18" charset="0"/>
              </a:rPr>
              <a:t>JavaScript </a:t>
            </a:r>
            <a:r>
              <a:rPr lang="en-GB" sz="2000" b="0" i="0" dirty="0">
                <a:solidFill>
                  <a:srgbClr val="000000"/>
                </a:solidFill>
                <a:effectLst/>
                <a:latin typeface="Times New Roman" panose="02020603050405020304" pitchFamily="18" charset="0"/>
              </a:rPr>
              <a:t>is a programming language used to make websites interactive on the frontend and to handle data and server tasks on the backend.</a:t>
            </a:r>
          </a:p>
          <a:p>
            <a:r>
              <a:rPr lang="en-GB" sz="2000" b="0" i="0" dirty="0">
                <a:solidFill>
                  <a:srgbClr val="000000"/>
                </a:solidFill>
                <a:effectLst/>
                <a:latin typeface="Times New Roman" panose="02020603050405020304" pitchFamily="18" charset="0"/>
              </a:rPr>
              <a:t>JavaScript has no compilation step. Instead, an interpreter in the browser reads over the JavaScript code, interprets each line, and runs it. </a:t>
            </a:r>
          </a:p>
          <a:p>
            <a:r>
              <a:rPr lang="en-GB" sz="2000" b="0" i="0" dirty="0">
                <a:solidFill>
                  <a:srgbClr val="000000"/>
                </a:solidFill>
                <a:effectLst/>
                <a:latin typeface="Times New Roman" panose="02020603050405020304" pitchFamily="18" charset="0"/>
              </a:rPr>
              <a:t>More modern browsers use a technology known as </a:t>
            </a:r>
            <a:r>
              <a:rPr lang="en-GB" sz="2000" b="1" i="0" dirty="0">
                <a:solidFill>
                  <a:srgbClr val="000000"/>
                </a:solidFill>
                <a:effectLst/>
                <a:latin typeface="Times New Roman" panose="02020603050405020304" pitchFamily="18" charset="0"/>
              </a:rPr>
              <a:t>Just-In-Time (JIT) </a:t>
            </a:r>
            <a:r>
              <a:rPr lang="en-GB" sz="2000" b="0" i="0" dirty="0">
                <a:solidFill>
                  <a:srgbClr val="000000"/>
                </a:solidFill>
                <a:effectLst/>
                <a:latin typeface="Times New Roman" panose="02020603050405020304" pitchFamily="18" charset="0"/>
              </a:rPr>
              <a:t>compilation, which compiles </a:t>
            </a:r>
            <a:r>
              <a:rPr lang="en-GB" sz="2000" b="1" i="0" dirty="0">
                <a:effectLst/>
                <a:latin typeface="Times New Roman" panose="02020603050405020304" pitchFamily="18" charset="0"/>
              </a:rPr>
              <a:t>JavaScript to executable bytecode </a:t>
            </a:r>
            <a:r>
              <a:rPr lang="en-GB" sz="2000" b="0" i="0" dirty="0">
                <a:solidFill>
                  <a:srgbClr val="000000"/>
                </a:solidFill>
                <a:effectLst/>
                <a:latin typeface="Times New Roman" panose="02020603050405020304" pitchFamily="18" charset="0"/>
              </a:rPr>
              <a:t>just as it is about to run</a:t>
            </a:r>
            <a:r>
              <a:rPr lang="en-GB" sz="2000" b="0" i="0" dirty="0" smtClean="0">
                <a:solidFill>
                  <a:srgbClr val="000000"/>
                </a:solidFill>
                <a:effectLst/>
                <a:latin typeface="Times New Roman" panose="02020603050405020304" pitchFamily="18" charset="0"/>
              </a:rPr>
              <a:t>.</a:t>
            </a:r>
          </a:p>
          <a:p>
            <a:r>
              <a:rPr lang="en-US" sz="2000" dirty="0"/>
              <a:t>Runs in the browser (via the </a:t>
            </a:r>
            <a:r>
              <a:rPr lang="en-US" sz="2000" b="1" dirty="0"/>
              <a:t>JavaScript engine</a:t>
            </a:r>
            <a:r>
              <a:rPr lang="en-US" sz="2000" dirty="0"/>
              <a:t>) or on the server (e.g., using </a:t>
            </a:r>
            <a:r>
              <a:rPr lang="en-US" sz="2000" b="1" dirty="0"/>
              <a:t>Node.js</a:t>
            </a:r>
            <a:r>
              <a:rPr lang="en-US" sz="2000" dirty="0"/>
              <a:t>).</a:t>
            </a:r>
            <a:endParaRPr lang="en-IN" sz="2000" dirty="0"/>
          </a:p>
        </p:txBody>
      </p:sp>
    </p:spTree>
    <p:extLst>
      <p:ext uri="{BB962C8B-B14F-4D97-AF65-F5344CB8AC3E}">
        <p14:creationId xmlns:p14="http://schemas.microsoft.com/office/powerpoint/2010/main" val="146713207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9EB502-37CA-FA10-2444-3FEF95240F18}"/>
              </a:ext>
            </a:extLst>
          </p:cNvPr>
          <p:cNvSpPr>
            <a:spLocks noGrp="1"/>
          </p:cNvSpPr>
          <p:nvPr>
            <p:ph type="title"/>
          </p:nvPr>
        </p:nvSpPr>
        <p:spPr/>
        <p:txBody>
          <a:bodyPr/>
          <a:lstStyle/>
          <a:p>
            <a:pPr algn="ctr"/>
            <a:r>
              <a:rPr lang="en-IN" dirty="0"/>
              <a:t>JavaScript</a:t>
            </a:r>
          </a:p>
        </p:txBody>
      </p:sp>
      <p:sp>
        <p:nvSpPr>
          <p:cNvPr id="3" name="Content Placeholder 2">
            <a:extLst>
              <a:ext uri="{FF2B5EF4-FFF2-40B4-BE49-F238E27FC236}">
                <a16:creationId xmlns:a16="http://schemas.microsoft.com/office/drawing/2014/main" xmlns="" id="{1E86F7A8-1207-88A4-9E57-8AAD71E08C89}"/>
              </a:ext>
            </a:extLst>
          </p:cNvPr>
          <p:cNvSpPr>
            <a:spLocks noGrp="1"/>
          </p:cNvSpPr>
          <p:nvPr>
            <p:ph idx="1"/>
          </p:nvPr>
        </p:nvSpPr>
        <p:spPr/>
        <p:txBody>
          <a:bodyPr/>
          <a:lstStyle/>
          <a:p>
            <a:r>
              <a:rPr lang="en-GB" sz="2400" dirty="0"/>
              <a:t>JavaScript is a </a:t>
            </a:r>
            <a:r>
              <a:rPr lang="en-GB" sz="2400" b="1" dirty="0"/>
              <a:t>versatile programming language</a:t>
            </a:r>
            <a:r>
              <a:rPr lang="en-GB" sz="2400" dirty="0"/>
              <a:t> used for both frontend and backend development.</a:t>
            </a:r>
          </a:p>
          <a:p>
            <a:pPr>
              <a:buFont typeface="Arial" panose="020B0604020202020204" pitchFamily="34" charset="0"/>
              <a:buChar char="•"/>
            </a:pPr>
            <a:r>
              <a:rPr lang="en-GB" sz="2400" b="1" dirty="0"/>
              <a:t>Frontend (Client-side)</a:t>
            </a:r>
            <a:r>
              <a:rPr lang="en-GB" sz="2400" dirty="0"/>
              <a:t>: JavaScript is used to create interactive and dynamic elements on web pages, such as dropdown menus, form validations, and content updates without reloading the page. It runs directly in the user's browser.</a:t>
            </a:r>
          </a:p>
          <a:p>
            <a:pPr>
              <a:buFont typeface="Arial" panose="020B0604020202020204" pitchFamily="34" charset="0"/>
              <a:buChar char="•"/>
            </a:pPr>
            <a:r>
              <a:rPr lang="en-GB" sz="2400" b="1" dirty="0"/>
              <a:t>Backend (Server-side)</a:t>
            </a:r>
            <a:r>
              <a:rPr lang="en-GB" sz="2400" dirty="0"/>
              <a:t>: JavaScript, with the help of environments like Node.js, can also be used on the server to handle database operations, manage server logic, and process requests from the client, making it a full-stack language.</a:t>
            </a:r>
          </a:p>
          <a:p>
            <a:endParaRPr lang="en-IN" dirty="0"/>
          </a:p>
        </p:txBody>
      </p:sp>
    </p:spTree>
    <p:extLst>
      <p:ext uri="{BB962C8B-B14F-4D97-AF65-F5344CB8AC3E}">
        <p14:creationId xmlns:p14="http://schemas.microsoft.com/office/powerpoint/2010/main" val="16305524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8241" y="85207"/>
            <a:ext cx="10515600" cy="1325563"/>
          </a:xfrm>
        </p:spPr>
        <p:txBody>
          <a:bodyPr/>
          <a:lstStyle/>
          <a:p>
            <a:r>
              <a:rPr lang="en-IN" dirty="0"/>
              <a:t>History of JavaScript</a:t>
            </a:r>
          </a:p>
        </p:txBody>
      </p:sp>
      <p:sp>
        <p:nvSpPr>
          <p:cNvPr id="3" name="Content Placeholder 2"/>
          <p:cNvSpPr>
            <a:spLocks noGrp="1"/>
          </p:cNvSpPr>
          <p:nvPr>
            <p:ph idx="1"/>
          </p:nvPr>
        </p:nvSpPr>
        <p:spPr>
          <a:xfrm>
            <a:off x="709127" y="1343608"/>
            <a:ext cx="10644673" cy="4833355"/>
          </a:xfrm>
        </p:spPr>
        <p:txBody>
          <a:bodyPr>
            <a:normAutofit fontScale="77500" lnSpcReduction="20000"/>
          </a:bodyPr>
          <a:lstStyle/>
          <a:p>
            <a:pPr marL="0" indent="0">
              <a:buNone/>
            </a:pPr>
            <a:r>
              <a:rPr lang="en-IN" sz="2200" b="1" dirty="0" smtClean="0"/>
              <a:t>1995</a:t>
            </a:r>
            <a:r>
              <a:rPr lang="en-IN" sz="2200" dirty="0"/>
              <a:t>:</a:t>
            </a:r>
          </a:p>
          <a:p>
            <a:r>
              <a:rPr lang="en-IN" sz="2200" dirty="0"/>
              <a:t>Developed by </a:t>
            </a:r>
            <a:r>
              <a:rPr lang="en-IN" sz="2200" b="1" dirty="0"/>
              <a:t>Brendan </a:t>
            </a:r>
            <a:r>
              <a:rPr lang="en-IN" sz="2200" b="1" dirty="0" err="1"/>
              <a:t>Eich</a:t>
            </a:r>
            <a:r>
              <a:rPr lang="en-IN" sz="2200" dirty="0"/>
              <a:t> at Netscape.</a:t>
            </a:r>
          </a:p>
          <a:p>
            <a:r>
              <a:rPr lang="en-IN" sz="2200" dirty="0"/>
              <a:t>Originally named </a:t>
            </a:r>
            <a:r>
              <a:rPr lang="en-IN" sz="2200" b="1" dirty="0"/>
              <a:t>Mocha</a:t>
            </a:r>
            <a:r>
              <a:rPr lang="en-IN" sz="2200" dirty="0"/>
              <a:t>, later renamed to </a:t>
            </a:r>
            <a:r>
              <a:rPr lang="en-IN" sz="2200" b="1" dirty="0" err="1"/>
              <a:t>LiveScript</a:t>
            </a:r>
            <a:r>
              <a:rPr lang="en-IN" sz="2200" dirty="0"/>
              <a:t>, and finally </a:t>
            </a:r>
            <a:r>
              <a:rPr lang="en-IN" sz="2200" b="1" dirty="0"/>
              <a:t>JavaScript</a:t>
            </a:r>
            <a:r>
              <a:rPr lang="en-IN" sz="2200" dirty="0"/>
              <a:t>.</a:t>
            </a:r>
          </a:p>
          <a:p>
            <a:r>
              <a:rPr lang="en-IN" sz="2200" dirty="0"/>
              <a:t>Introduced as a scripting language for Netscape </a:t>
            </a:r>
            <a:r>
              <a:rPr lang="en-IN" sz="2200" dirty="0" smtClean="0"/>
              <a:t>Navigator.</a:t>
            </a:r>
          </a:p>
          <a:p>
            <a:pPr marL="0" indent="0">
              <a:buNone/>
            </a:pPr>
            <a:r>
              <a:rPr lang="en-IN" sz="2200" b="1" dirty="0" smtClean="0"/>
              <a:t>1996</a:t>
            </a:r>
            <a:r>
              <a:rPr lang="en-IN" sz="2200" dirty="0"/>
              <a:t>:</a:t>
            </a:r>
          </a:p>
          <a:p>
            <a:r>
              <a:rPr lang="en-IN" sz="2200" dirty="0"/>
              <a:t>Microsoft created a JavaScript variant called </a:t>
            </a:r>
            <a:r>
              <a:rPr lang="en-IN" sz="2200" b="1" dirty="0" err="1"/>
              <a:t>JScript</a:t>
            </a:r>
            <a:r>
              <a:rPr lang="en-IN" sz="2200" dirty="0"/>
              <a:t> for Internet Explorer.</a:t>
            </a:r>
          </a:p>
          <a:p>
            <a:r>
              <a:rPr lang="en-IN" sz="2200" dirty="0"/>
              <a:t>The competition between Netscape and Microsoft led to JavaScript becoming more standardized.</a:t>
            </a:r>
          </a:p>
          <a:p>
            <a:pPr marL="0" indent="0">
              <a:buNone/>
            </a:pPr>
            <a:r>
              <a:rPr lang="en-IN" sz="2200" b="1" dirty="0"/>
              <a:t>1997</a:t>
            </a:r>
            <a:r>
              <a:rPr lang="en-IN" sz="2200" dirty="0"/>
              <a:t>:</a:t>
            </a:r>
          </a:p>
          <a:p>
            <a:r>
              <a:rPr lang="en-IN" sz="2200" dirty="0"/>
              <a:t>JavaScript was standardized as </a:t>
            </a:r>
            <a:r>
              <a:rPr lang="en-IN" sz="2200" b="1" dirty="0" err="1"/>
              <a:t>ECMAScript</a:t>
            </a:r>
            <a:r>
              <a:rPr lang="en-IN" sz="2200" b="1" dirty="0"/>
              <a:t> 1 (ES1)</a:t>
            </a:r>
            <a:r>
              <a:rPr lang="en-IN" sz="2200" dirty="0"/>
              <a:t> by ECMA International.</a:t>
            </a:r>
          </a:p>
          <a:p>
            <a:r>
              <a:rPr lang="en-IN" sz="2200" dirty="0"/>
              <a:t>This created a common standard for all browsers.</a:t>
            </a:r>
          </a:p>
          <a:p>
            <a:pPr marL="0" indent="0">
              <a:buNone/>
            </a:pPr>
            <a:r>
              <a:rPr lang="en-IN" sz="2200" b="1" dirty="0"/>
              <a:t>1999</a:t>
            </a:r>
            <a:r>
              <a:rPr lang="en-IN" sz="2200" dirty="0"/>
              <a:t>:</a:t>
            </a:r>
          </a:p>
          <a:p>
            <a:r>
              <a:rPr lang="en-IN" sz="2200" b="1" dirty="0" err="1"/>
              <a:t>ECMAScript</a:t>
            </a:r>
            <a:r>
              <a:rPr lang="en-IN" sz="2200" b="1" dirty="0"/>
              <a:t> 3 (ES3)</a:t>
            </a:r>
            <a:r>
              <a:rPr lang="en-IN" sz="2200" dirty="0"/>
              <a:t> was released, bringing </a:t>
            </a:r>
            <a:r>
              <a:rPr lang="en-IN" sz="2200" b="1" dirty="0"/>
              <a:t>regular expressions</a:t>
            </a:r>
            <a:r>
              <a:rPr lang="en-IN" sz="2200" dirty="0"/>
              <a:t>, </a:t>
            </a:r>
            <a:r>
              <a:rPr lang="en-IN" sz="2200" b="1" dirty="0"/>
              <a:t>try-catch error handling</a:t>
            </a:r>
            <a:r>
              <a:rPr lang="en-IN" sz="2200" dirty="0"/>
              <a:t>, and better string manipulation.</a:t>
            </a:r>
          </a:p>
          <a:p>
            <a:pPr marL="0" indent="0">
              <a:buNone/>
            </a:pPr>
            <a:r>
              <a:rPr lang="en-IN" sz="2200" b="1" dirty="0"/>
              <a:t>2009</a:t>
            </a:r>
            <a:r>
              <a:rPr lang="en-IN" sz="2200" dirty="0"/>
              <a:t>:</a:t>
            </a:r>
          </a:p>
          <a:p>
            <a:r>
              <a:rPr lang="en-IN" sz="2200" b="1" dirty="0" err="1"/>
              <a:t>ECMAScript</a:t>
            </a:r>
            <a:r>
              <a:rPr lang="en-IN" sz="2200" b="1" dirty="0"/>
              <a:t> 5 (ES5)</a:t>
            </a:r>
            <a:r>
              <a:rPr lang="en-IN" sz="2200" dirty="0"/>
              <a:t> introduced strict mode, JSON support, and array methods like map(), filter(), and reduce().</a:t>
            </a:r>
          </a:p>
          <a:p>
            <a:endParaRPr lang="en-IN" dirty="0"/>
          </a:p>
        </p:txBody>
      </p:sp>
    </p:spTree>
    <p:extLst>
      <p:ext uri="{BB962C8B-B14F-4D97-AF65-F5344CB8AC3E}">
        <p14:creationId xmlns:p14="http://schemas.microsoft.com/office/powerpoint/2010/main" val="292309850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5DACE1-40B9-F3CA-0826-99797199F30D}"/>
              </a:ext>
            </a:extLst>
          </p:cNvPr>
          <p:cNvSpPr>
            <a:spLocks noGrp="1"/>
          </p:cNvSpPr>
          <p:nvPr>
            <p:ph type="title"/>
          </p:nvPr>
        </p:nvSpPr>
        <p:spPr>
          <a:xfrm>
            <a:off x="483636" y="178512"/>
            <a:ext cx="10515600" cy="1325563"/>
          </a:xfrm>
        </p:spPr>
        <p:txBody>
          <a:bodyPr/>
          <a:lstStyle/>
          <a:p>
            <a:r>
              <a:rPr lang="en-IN" dirty="0"/>
              <a:t>JavaScript Versions</a:t>
            </a:r>
          </a:p>
        </p:txBody>
      </p:sp>
      <p:sp>
        <p:nvSpPr>
          <p:cNvPr id="3" name="Content Placeholder 2">
            <a:extLst>
              <a:ext uri="{FF2B5EF4-FFF2-40B4-BE49-F238E27FC236}">
                <a16:creationId xmlns:a16="http://schemas.microsoft.com/office/drawing/2014/main" xmlns="" id="{CE9E5068-5ED7-305A-01EC-A9F27F22E442}"/>
              </a:ext>
            </a:extLst>
          </p:cNvPr>
          <p:cNvSpPr>
            <a:spLocks noGrp="1"/>
          </p:cNvSpPr>
          <p:nvPr>
            <p:ph idx="1"/>
          </p:nvPr>
        </p:nvSpPr>
        <p:spPr>
          <a:xfrm>
            <a:off x="643812" y="1334278"/>
            <a:ext cx="10709988" cy="4842685"/>
          </a:xfrm>
        </p:spPr>
        <p:txBody>
          <a:bodyPr>
            <a:noAutofit/>
          </a:bodyPr>
          <a:lstStyle/>
          <a:p>
            <a:pPr marL="0" indent="0">
              <a:buNone/>
            </a:pPr>
            <a:r>
              <a:rPr lang="en-US" sz="1600" b="1" dirty="0"/>
              <a:t>2015</a:t>
            </a:r>
            <a:r>
              <a:rPr lang="en-US" sz="1600" dirty="0"/>
              <a:t>:</a:t>
            </a:r>
          </a:p>
          <a:p>
            <a:r>
              <a:rPr lang="en-US" sz="1600" b="1" dirty="0" err="1"/>
              <a:t>ECMAScript</a:t>
            </a:r>
            <a:r>
              <a:rPr lang="en-US" sz="1600" b="1" dirty="0"/>
              <a:t> 6 (ES6)</a:t>
            </a:r>
            <a:r>
              <a:rPr lang="en-US" sz="1600" dirty="0"/>
              <a:t> marked a significant leap forward with features like:</a:t>
            </a:r>
          </a:p>
          <a:p>
            <a:pPr lvl="1"/>
            <a:r>
              <a:rPr lang="en-US" sz="1600" dirty="0"/>
              <a:t>let and </a:t>
            </a:r>
            <a:r>
              <a:rPr lang="en-US" sz="1600" dirty="0" err="1"/>
              <a:t>const</a:t>
            </a:r>
            <a:r>
              <a:rPr lang="en-US" sz="1600" dirty="0"/>
              <a:t> for block scoping.</a:t>
            </a:r>
          </a:p>
          <a:p>
            <a:pPr lvl="1"/>
            <a:r>
              <a:rPr lang="en-US" sz="1600" dirty="0"/>
              <a:t>Arrow functions.</a:t>
            </a:r>
          </a:p>
          <a:p>
            <a:pPr lvl="1"/>
            <a:r>
              <a:rPr lang="en-US" sz="1600" dirty="0"/>
              <a:t>Classes and modules.</a:t>
            </a:r>
          </a:p>
          <a:p>
            <a:pPr lvl="1"/>
            <a:r>
              <a:rPr lang="en-US" sz="1600" dirty="0"/>
              <a:t>Promises for asynchronous programming.</a:t>
            </a:r>
          </a:p>
          <a:p>
            <a:pPr marL="0" indent="0">
              <a:buNone/>
            </a:pPr>
            <a:r>
              <a:rPr lang="en-US" sz="1600" b="1" dirty="0"/>
              <a:t>2016 to Present</a:t>
            </a:r>
            <a:r>
              <a:rPr lang="en-US" sz="1600" dirty="0"/>
              <a:t>:</a:t>
            </a:r>
          </a:p>
          <a:p>
            <a:r>
              <a:rPr lang="en-US" sz="1600" dirty="0"/>
              <a:t>Annual </a:t>
            </a:r>
            <a:r>
              <a:rPr lang="en-US" sz="1600" dirty="0" err="1"/>
              <a:t>ECMAScript</a:t>
            </a:r>
            <a:r>
              <a:rPr lang="en-US" sz="1600" dirty="0"/>
              <a:t> updates introduce incremental improvements.</a:t>
            </a:r>
          </a:p>
          <a:p>
            <a:r>
              <a:rPr lang="en-US" sz="1600" dirty="0"/>
              <a:t>Examples of modern features:</a:t>
            </a:r>
          </a:p>
          <a:p>
            <a:pPr lvl="1"/>
            <a:r>
              <a:rPr lang="en-US" sz="1600" dirty="0" err="1"/>
              <a:t>Async</a:t>
            </a:r>
            <a:r>
              <a:rPr lang="en-US" sz="1600" dirty="0"/>
              <a:t>/await (2017).</a:t>
            </a:r>
          </a:p>
          <a:p>
            <a:pPr lvl="1"/>
            <a:r>
              <a:rPr lang="en-US" sz="1600" dirty="0"/>
              <a:t>Optional chaining (2020).</a:t>
            </a:r>
          </a:p>
          <a:p>
            <a:pPr lvl="1"/>
            <a:r>
              <a:rPr lang="en-US" sz="1600" dirty="0"/>
              <a:t>New methods like </a:t>
            </a:r>
            <a:r>
              <a:rPr lang="en-US" sz="1600" dirty="0" err="1"/>
              <a:t>Object.groupBy</a:t>
            </a:r>
            <a:r>
              <a:rPr lang="en-US" sz="1600" dirty="0"/>
              <a:t> and </a:t>
            </a:r>
            <a:r>
              <a:rPr lang="en-US" sz="1600" dirty="0" err="1"/>
              <a:t>Promise.withResolvers</a:t>
            </a:r>
            <a:r>
              <a:rPr lang="en-US" sz="1600" dirty="0"/>
              <a:t> (2024).</a:t>
            </a:r>
          </a:p>
          <a:p>
            <a:r>
              <a:rPr lang="en-US" sz="1600" b="1" dirty="0"/>
              <a:t>Current Status</a:t>
            </a:r>
            <a:r>
              <a:rPr lang="en-US" sz="1600" dirty="0"/>
              <a:t>:</a:t>
            </a:r>
          </a:p>
          <a:p>
            <a:r>
              <a:rPr lang="en-US" sz="1600" dirty="0"/>
              <a:t>JavaScript is one of the most widely used programming languages in the world.</a:t>
            </a:r>
          </a:p>
          <a:p>
            <a:r>
              <a:rPr lang="en-US" sz="1600" dirty="0"/>
              <a:t>It powers modern web development frameworks like </a:t>
            </a:r>
            <a:r>
              <a:rPr lang="en-US" sz="1600" b="1" dirty="0"/>
              <a:t>React</a:t>
            </a:r>
            <a:r>
              <a:rPr lang="en-US" sz="1600" dirty="0"/>
              <a:t>, </a:t>
            </a:r>
            <a:r>
              <a:rPr lang="en-US" sz="1600" b="1" dirty="0"/>
              <a:t>Angular</a:t>
            </a:r>
            <a:r>
              <a:rPr lang="en-US" sz="1600" dirty="0"/>
              <a:t>, and </a:t>
            </a:r>
            <a:r>
              <a:rPr lang="en-US" sz="1600" b="1" dirty="0" err="1"/>
              <a:t>Vue</a:t>
            </a:r>
            <a:r>
              <a:rPr lang="en-US" sz="1600" dirty="0"/>
              <a:t>, and is essential for building scalable, interactive applications.</a:t>
            </a:r>
          </a:p>
        </p:txBody>
      </p:sp>
    </p:spTree>
    <p:extLst>
      <p:ext uri="{BB962C8B-B14F-4D97-AF65-F5344CB8AC3E}">
        <p14:creationId xmlns:p14="http://schemas.microsoft.com/office/powerpoint/2010/main" val="31795194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F8436781-EEB2-0CFB-F3F2-2B51233E9333}"/>
              </a:ext>
            </a:extLst>
          </p:cNvPr>
          <p:cNvSpPr>
            <a:spLocks noGrp="1"/>
          </p:cNvSpPr>
          <p:nvPr>
            <p:ph type="title"/>
          </p:nvPr>
        </p:nvSpPr>
        <p:spPr/>
        <p:txBody>
          <a:bodyPr/>
          <a:lstStyle/>
          <a:p>
            <a:r>
              <a:rPr lang="en-IN" dirty="0"/>
              <a:t>Object</a:t>
            </a:r>
            <a:br>
              <a:rPr lang="en-IN" dirty="0"/>
            </a:br>
            <a:endParaRPr lang="en-IN" dirty="0"/>
          </a:p>
        </p:txBody>
      </p:sp>
      <p:sp>
        <p:nvSpPr>
          <p:cNvPr id="8" name="Content Placeholder 7">
            <a:extLst>
              <a:ext uri="{FF2B5EF4-FFF2-40B4-BE49-F238E27FC236}">
                <a16:creationId xmlns:a16="http://schemas.microsoft.com/office/drawing/2014/main" xmlns="" id="{65D30C62-E28A-C053-ADF3-A4BA0E6BBF47}"/>
              </a:ext>
            </a:extLst>
          </p:cNvPr>
          <p:cNvSpPr>
            <a:spLocks noGrp="1"/>
          </p:cNvSpPr>
          <p:nvPr>
            <p:ph idx="1"/>
          </p:nvPr>
        </p:nvSpPr>
        <p:spPr>
          <a:xfrm>
            <a:off x="763481" y="1358283"/>
            <a:ext cx="10590320" cy="4873841"/>
          </a:xfrm>
        </p:spPr>
        <p:txBody>
          <a:bodyPr>
            <a:normAutofit/>
          </a:bodyPr>
          <a:lstStyle/>
          <a:p>
            <a:pPr algn="just">
              <a:lnSpc>
                <a:spcPct val="115000"/>
              </a:lnSpc>
              <a:spcAft>
                <a:spcPts val="1000"/>
              </a:spcAft>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This is the basic unit of object-oriented programming. </a:t>
            </a:r>
          </a:p>
          <a:p>
            <a:pPr algn="just">
              <a:lnSpc>
                <a:spcPct val="115000"/>
              </a:lnSpc>
              <a:spcAft>
                <a:spcPts val="1000"/>
              </a:spcAft>
            </a:pP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Objects are like real-life entities. They have their properties and methods.</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That is both data and function that operate on data are bundled as a unit called an</a:t>
            </a:r>
            <a:r>
              <a:rPr lang="en-IN" sz="2000" dirty="0">
                <a:latin typeface="Times New Roman" panose="02020603050405020304" pitchFamily="18" charset="0"/>
                <a:ea typeface="Times New Roman" panose="02020603050405020304" pitchFamily="18" charset="0"/>
                <a:cs typeface="Times New Roman" panose="02020603050405020304" pitchFamily="18" charset="0"/>
              </a:rPr>
              <a:t>. Object</a:t>
            </a:r>
          </a:p>
          <a:p>
            <a:pPr algn="just">
              <a:lnSpc>
                <a:spcPct val="115000"/>
              </a:lnSpc>
              <a:spcAft>
                <a:spcPts val="1000"/>
              </a:spcAft>
            </a:pPr>
            <a:r>
              <a:rPr lang="en-IN" sz="2000" dirty="0" err="1">
                <a:effectLst/>
                <a:latin typeface="Times New Roman" panose="02020603050405020304" pitchFamily="18" charset="0"/>
                <a:ea typeface="Times New Roman" panose="02020603050405020304" pitchFamily="18" charset="0"/>
                <a:cs typeface="Times New Roman" panose="02020603050405020304" pitchFamily="18" charset="0"/>
              </a:rPr>
              <a:t>Eg</a:t>
            </a: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marL="457200" lvl="1" indent="0" algn="just">
              <a:lnSpc>
                <a:spcPct val="115000"/>
              </a:lnSpc>
              <a:spcAft>
                <a:spcPts val="1000"/>
              </a:spcAft>
              <a:buNone/>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Consider a car as an object. The car has so many characteristics like colour, company name, modal name and price, etc.</a:t>
            </a:r>
          </a:p>
          <a:p>
            <a:pPr marL="457200" lvl="1" indent="0" algn="just">
              <a:lnSpc>
                <a:spcPct val="115000"/>
              </a:lnSpc>
              <a:spcAft>
                <a:spcPts val="1000"/>
              </a:spcAft>
              <a:buNone/>
            </a:pP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we can perform actions like start, break, and stop these are the methods</a:t>
            </a:r>
          </a:p>
          <a:p>
            <a:pPr algn="just">
              <a:lnSpc>
                <a:spcPct val="115000"/>
              </a:lnSpc>
              <a:spcAft>
                <a:spcPts val="1000"/>
              </a:spcAft>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7493962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7AB438-EF72-43A2-07B4-9A365A35692B}"/>
              </a:ext>
            </a:extLst>
          </p:cNvPr>
          <p:cNvSpPr>
            <a:spLocks noGrp="1"/>
          </p:cNvSpPr>
          <p:nvPr>
            <p:ph type="title"/>
          </p:nvPr>
        </p:nvSpPr>
        <p:spPr/>
        <p:txBody>
          <a:bodyPr/>
          <a:lstStyle/>
          <a:p>
            <a:r>
              <a:rPr lang="en-IN" dirty="0"/>
              <a:t/>
            </a:r>
            <a:br>
              <a:rPr lang="en-IN" dirty="0"/>
            </a:br>
            <a:endParaRPr lang="en-IN" dirty="0"/>
          </a:p>
        </p:txBody>
      </p:sp>
      <p:sp>
        <p:nvSpPr>
          <p:cNvPr id="3" name="Content Placeholder 2">
            <a:extLst>
              <a:ext uri="{FF2B5EF4-FFF2-40B4-BE49-F238E27FC236}">
                <a16:creationId xmlns:a16="http://schemas.microsoft.com/office/drawing/2014/main" xmlns="" id="{6B5AF37B-3BEE-3C19-6D68-D4B203E3635F}"/>
              </a:ext>
            </a:extLst>
          </p:cNvPr>
          <p:cNvSpPr>
            <a:spLocks noGrp="1"/>
          </p:cNvSpPr>
          <p:nvPr>
            <p:ph idx="1"/>
          </p:nvPr>
        </p:nvSpPr>
        <p:spPr>
          <a:xfrm>
            <a:off x="838200" y="1054359"/>
            <a:ext cx="10515600" cy="5122604"/>
          </a:xfrm>
        </p:spPr>
        <p:txBody>
          <a:bodyPr>
            <a:normAutofit fontScale="85000" lnSpcReduction="20000"/>
          </a:bodyPr>
          <a:lstStyle/>
          <a:p>
            <a:r>
              <a:rPr lang="en-US" sz="1900" b="1" dirty="0" err="1"/>
              <a:t>ECMAScript</a:t>
            </a:r>
            <a:r>
              <a:rPr lang="en-US" sz="1900" b="1" dirty="0"/>
              <a:t> 1 (First Version):</a:t>
            </a:r>
            <a:endParaRPr lang="en-US" sz="1900" dirty="0"/>
          </a:p>
          <a:p>
            <a:r>
              <a:rPr lang="en-US" sz="1900" dirty="0"/>
              <a:t>Released in </a:t>
            </a:r>
            <a:r>
              <a:rPr lang="en-US" sz="1900" b="1" dirty="0"/>
              <a:t>June 1997</a:t>
            </a:r>
            <a:r>
              <a:rPr lang="en-US" sz="1900" dirty="0"/>
              <a:t>.</a:t>
            </a:r>
          </a:p>
          <a:p>
            <a:r>
              <a:rPr lang="en-US" sz="1900" dirty="0"/>
              <a:t>Established the foundation for JavaScript as a standard scripting language.</a:t>
            </a:r>
          </a:p>
          <a:p>
            <a:r>
              <a:rPr lang="en-US" sz="1900" dirty="0"/>
              <a:t>Introduced basic features like variables, functions, and control structures.</a:t>
            </a:r>
          </a:p>
          <a:p>
            <a:r>
              <a:rPr lang="en-US" sz="1900" b="1" dirty="0"/>
              <a:t>ES6 (</a:t>
            </a:r>
            <a:r>
              <a:rPr lang="en-US" sz="1900" b="1" dirty="0" err="1"/>
              <a:t>ECMAScript</a:t>
            </a:r>
            <a:r>
              <a:rPr lang="en-US" sz="1900" b="1" dirty="0"/>
              <a:t> 6):</a:t>
            </a:r>
            <a:endParaRPr lang="en-US" sz="1900" dirty="0"/>
          </a:p>
          <a:p>
            <a:r>
              <a:rPr lang="en-US" sz="1900" dirty="0"/>
              <a:t>Released in </a:t>
            </a:r>
            <a:r>
              <a:rPr lang="en-US" sz="1900" b="1" dirty="0"/>
              <a:t>2015</a:t>
            </a:r>
            <a:r>
              <a:rPr lang="en-US" sz="1900" dirty="0"/>
              <a:t>.</a:t>
            </a:r>
          </a:p>
          <a:p>
            <a:r>
              <a:rPr lang="en-US" sz="1900" dirty="0"/>
              <a:t>Introduced many powerful new features, such as:</a:t>
            </a:r>
          </a:p>
          <a:p>
            <a:pPr lvl="1"/>
            <a:r>
              <a:rPr lang="en-US" sz="1900" dirty="0"/>
              <a:t>Arrow functions.</a:t>
            </a:r>
          </a:p>
          <a:p>
            <a:pPr lvl="1"/>
            <a:r>
              <a:rPr lang="en-US" sz="1900" dirty="0" err="1"/>
              <a:t>Destructuring</a:t>
            </a:r>
            <a:r>
              <a:rPr lang="en-US" sz="1900" dirty="0"/>
              <a:t>.</a:t>
            </a:r>
          </a:p>
          <a:p>
            <a:pPr lvl="1"/>
            <a:r>
              <a:rPr lang="en-US" sz="1900" dirty="0"/>
              <a:t>Classes.</a:t>
            </a:r>
          </a:p>
          <a:p>
            <a:pPr lvl="1"/>
            <a:r>
              <a:rPr lang="en-US" sz="1900" dirty="0"/>
              <a:t>Promises.</a:t>
            </a:r>
          </a:p>
          <a:p>
            <a:pPr lvl="1"/>
            <a:r>
              <a:rPr lang="en-US" sz="1900" dirty="0"/>
              <a:t>Modules.</a:t>
            </a:r>
          </a:p>
          <a:p>
            <a:r>
              <a:rPr lang="en-IN" sz="1900" b="1" dirty="0"/>
              <a:t>Current Version (</a:t>
            </a:r>
            <a:r>
              <a:rPr lang="en-IN" sz="1900" b="1" dirty="0" err="1"/>
              <a:t>ECMAScript</a:t>
            </a:r>
            <a:r>
              <a:rPr lang="en-IN" sz="1900" b="1" dirty="0"/>
              <a:t> </a:t>
            </a:r>
            <a:r>
              <a:rPr lang="en-IN" sz="1900" b="1"/>
              <a:t>2024</a:t>
            </a:r>
            <a:r>
              <a:rPr lang="en-IN" sz="1900" b="1" smtClean="0"/>
              <a:t>): (ES15)</a:t>
            </a:r>
            <a:endParaRPr lang="en-IN" sz="1900" dirty="0"/>
          </a:p>
          <a:p>
            <a:r>
              <a:rPr lang="en-IN" sz="1900" dirty="0"/>
              <a:t>Published in </a:t>
            </a:r>
            <a:r>
              <a:rPr lang="en-IN" sz="1900" b="1" dirty="0"/>
              <a:t>June 2024</a:t>
            </a:r>
            <a:r>
              <a:rPr lang="en-IN" sz="1900" dirty="0"/>
              <a:t>.</a:t>
            </a:r>
          </a:p>
          <a:p>
            <a:r>
              <a:rPr lang="en-IN" sz="1900" dirty="0"/>
              <a:t>Key new features include:</a:t>
            </a:r>
          </a:p>
          <a:p>
            <a:pPr lvl="1"/>
            <a:r>
              <a:rPr lang="en-IN" sz="1900" dirty="0" err="1"/>
              <a:t>Object.groupBy</a:t>
            </a:r>
            <a:r>
              <a:rPr lang="en-IN" sz="1900" dirty="0"/>
              <a:t> and </a:t>
            </a:r>
            <a:r>
              <a:rPr lang="en-IN" sz="1900" dirty="0" err="1"/>
              <a:t>Map.groupBy</a:t>
            </a:r>
            <a:r>
              <a:rPr lang="en-IN" sz="1900" dirty="0"/>
              <a:t> methods.</a:t>
            </a:r>
          </a:p>
          <a:p>
            <a:pPr lvl="1"/>
            <a:r>
              <a:rPr lang="en-IN" sz="1900" dirty="0" err="1"/>
              <a:t>Promise.withResolvers</a:t>
            </a:r>
            <a:r>
              <a:rPr lang="en-IN" sz="1900" dirty="0"/>
              <a:t> for easier promise management.</a:t>
            </a:r>
          </a:p>
          <a:p>
            <a:pPr lvl="1"/>
            <a:r>
              <a:rPr lang="en-IN" sz="1900" dirty="0"/>
              <a:t>Set operations added to </a:t>
            </a:r>
            <a:r>
              <a:rPr lang="en-IN" sz="1900" dirty="0" err="1"/>
              <a:t>Set.prototype</a:t>
            </a:r>
            <a:r>
              <a:rPr lang="en-IN" sz="1900" dirty="0"/>
              <a:t>.</a:t>
            </a:r>
          </a:p>
          <a:p>
            <a:pPr lvl="1"/>
            <a:r>
              <a:rPr lang="en-IN" sz="1900" dirty="0"/>
              <a:t>/v Unicode flag for regular expressions.</a:t>
            </a:r>
          </a:p>
          <a:p>
            <a:endParaRPr lang="en-IN" dirty="0"/>
          </a:p>
        </p:txBody>
      </p:sp>
    </p:spTree>
    <p:extLst>
      <p:ext uri="{BB962C8B-B14F-4D97-AF65-F5344CB8AC3E}">
        <p14:creationId xmlns:p14="http://schemas.microsoft.com/office/powerpoint/2010/main" val="256645549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532885-A245-6F24-C49E-AE6BDAE8B27E}"/>
              </a:ext>
            </a:extLst>
          </p:cNvPr>
          <p:cNvSpPr>
            <a:spLocks noGrp="1"/>
          </p:cNvSpPr>
          <p:nvPr>
            <p:ph type="title"/>
          </p:nvPr>
        </p:nvSpPr>
        <p:spPr/>
        <p:txBody>
          <a:bodyPr/>
          <a:lstStyle/>
          <a:p>
            <a:pPr algn="just">
              <a:lnSpc>
                <a:spcPct val="115000"/>
              </a:lnSpc>
              <a:spcAft>
                <a:spcPts val="1000"/>
              </a:spcAft>
            </a:pPr>
            <a:r>
              <a:rPr lang="en-IN" sz="3600" b="1" dirty="0">
                <a:effectLst/>
                <a:latin typeface="Times New Roman" panose="02020603050405020304" pitchFamily="18" charset="0"/>
                <a:ea typeface="Times New Roman" panose="02020603050405020304" pitchFamily="18" charset="0"/>
                <a:cs typeface="Times New Roman" panose="02020603050405020304" pitchFamily="18" charset="0"/>
              </a:rPr>
              <a:t>1.JavaScript Programs</a:t>
            </a:r>
            <a:endParaRPr lang="en-IN" sz="3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653DEEB1-4C6E-4E66-D035-FBFBFF945110}"/>
              </a:ext>
            </a:extLst>
          </p:cNvPr>
          <p:cNvSpPr>
            <a:spLocks noGrp="1"/>
          </p:cNvSpPr>
          <p:nvPr>
            <p:ph idx="1"/>
          </p:nvPr>
        </p:nvSpPr>
        <p:spPr/>
        <p:txBody>
          <a:bodyPr/>
          <a:lstStyle/>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 computer program is a list of "instructions" to be "executed" by a computer.</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In a programming language, these programming instructions are called statements.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 JavaScript program is a list of programming statements.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r>
              <a:rPr lang="en-IN" dirty="0"/>
              <a:t> </a:t>
            </a:r>
          </a:p>
        </p:txBody>
      </p:sp>
    </p:spTree>
    <p:extLst>
      <p:ext uri="{BB962C8B-B14F-4D97-AF65-F5344CB8AC3E}">
        <p14:creationId xmlns:p14="http://schemas.microsoft.com/office/powerpoint/2010/main" val="33433805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532885-A245-6F24-C49E-AE6BDAE8B27E}"/>
              </a:ext>
            </a:extLst>
          </p:cNvPr>
          <p:cNvSpPr>
            <a:spLocks noGrp="1"/>
          </p:cNvSpPr>
          <p:nvPr>
            <p:ph type="title"/>
          </p:nvPr>
        </p:nvSpPr>
        <p:spPr/>
        <p:txBody>
          <a:bodyPr/>
          <a:lstStyle/>
          <a:p>
            <a:r>
              <a:rPr lang="en-IN" sz="3600" b="1" dirty="0">
                <a:effectLst/>
                <a:latin typeface="Times New Roman" panose="02020603050405020304" pitchFamily="18" charset="0"/>
                <a:ea typeface="Times New Roman" panose="02020603050405020304" pitchFamily="18" charset="0"/>
                <a:cs typeface="Times New Roman" panose="02020603050405020304" pitchFamily="18" charset="0"/>
              </a:rPr>
              <a:t>2. JavaScript Statements</a:t>
            </a:r>
            <a:r>
              <a:rPr lang="en-IN" sz="3600" dirty="0">
                <a:effectLst/>
                <a:latin typeface="Calibri" panose="020F0502020204030204" pitchFamily="34" charset="0"/>
                <a:ea typeface="Times New Roman" panose="02020603050405020304" pitchFamily="18" charset="0"/>
                <a:cs typeface="Times New Roman" panose="02020603050405020304" pitchFamily="18" charset="0"/>
              </a:rPr>
              <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xmlns="" id="{653DEEB1-4C6E-4E66-D035-FBFBFF945110}"/>
              </a:ext>
            </a:extLst>
          </p:cNvPr>
          <p:cNvSpPr>
            <a:spLocks noGrp="1"/>
          </p:cNvSpPr>
          <p:nvPr>
            <p:ph idx="1"/>
          </p:nvPr>
        </p:nvSpPr>
        <p:spPr/>
        <p:txBody>
          <a:bodyPr/>
          <a:lstStyle/>
          <a:p>
            <a:pPr algn="just">
              <a:lnSpc>
                <a:spcPct val="115000"/>
              </a:lnSpc>
              <a:spcAft>
                <a:spcPts val="1000"/>
              </a:spcAft>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JavaScript statements are composed of:</a:t>
            </a:r>
            <a:r>
              <a:rPr lang="en-IN" sz="2000" dirty="0">
                <a:latin typeface="Calibri" panose="020F0502020204030204" pitchFamily="34" charset="0"/>
                <a:ea typeface="Times New Roman" panose="02020603050405020304" pitchFamily="18" charset="0"/>
                <a:cs typeface="Times New Roman" panose="02020603050405020304" pitchFamily="18" charset="0"/>
              </a:rPr>
              <a:t> </a:t>
            </a:r>
            <a:r>
              <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rPr>
              <a:t>Values, Operators, Expressions, Keywords, and Comments</a:t>
            </a: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Most JavaScript programs contain many JavaScript statements.</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The statements are executed, one by one, in the same order as they are written.</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65343609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532885-A245-6F24-C49E-AE6BDAE8B27E}"/>
              </a:ext>
            </a:extLst>
          </p:cNvPr>
          <p:cNvSpPr>
            <a:spLocks noGrp="1"/>
          </p:cNvSpPr>
          <p:nvPr>
            <p:ph type="title"/>
          </p:nvPr>
        </p:nvSpPr>
        <p:spPr/>
        <p:txBody>
          <a:bodyPr/>
          <a:lstStyle/>
          <a:p>
            <a:r>
              <a:rPr lang="en-IN" sz="3600" b="1" dirty="0">
                <a:effectLst/>
                <a:latin typeface="Times New Roman" panose="02020603050405020304" pitchFamily="18" charset="0"/>
                <a:ea typeface="Times New Roman" panose="02020603050405020304" pitchFamily="18" charset="0"/>
                <a:cs typeface="Times New Roman" panose="02020603050405020304" pitchFamily="18" charset="0"/>
              </a:rPr>
              <a:t>3. Semicolons ;</a:t>
            </a:r>
            <a:r>
              <a:rPr lang="en-IN" sz="3600" dirty="0">
                <a:effectLst/>
                <a:latin typeface="Calibri" panose="020F0502020204030204" pitchFamily="34" charset="0"/>
                <a:ea typeface="Times New Roman" panose="02020603050405020304" pitchFamily="18" charset="0"/>
                <a:cs typeface="Times New Roman" panose="02020603050405020304" pitchFamily="18" charset="0"/>
              </a:rPr>
              <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xmlns="" id="{653DEEB1-4C6E-4E66-D035-FBFBFF945110}"/>
              </a:ext>
            </a:extLst>
          </p:cNvPr>
          <p:cNvSpPr>
            <a:spLocks noGrp="1"/>
          </p:cNvSpPr>
          <p:nvPr>
            <p:ph idx="1"/>
          </p:nvPr>
        </p:nvSpPr>
        <p:spPr>
          <a:xfrm>
            <a:off x="838200" y="1372864"/>
            <a:ext cx="10515600" cy="4351338"/>
          </a:xfrm>
        </p:spPr>
        <p:txBody>
          <a:bodyPr/>
          <a:lstStyle/>
          <a:p>
            <a:pPr marL="342900" lvl="0" indent="-342900" algn="just">
              <a:lnSpc>
                <a:spcPct val="115000"/>
              </a:lnSpc>
              <a:spcAft>
                <a:spcPts val="1000"/>
              </a:spcAft>
              <a:buFont typeface="Arial" panose="020B0604020202020204" pitchFamily="34" charset="0"/>
              <a:buChar cha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Semicolons separate JavaScript statements.</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Add a semicolon at the end of each executable statement:</a:t>
            </a:r>
          </a:p>
          <a:p>
            <a:pPr algn="just">
              <a:lnSpc>
                <a:spcPct val="115000"/>
              </a:lnSpc>
              <a:spcAft>
                <a:spcPts val="1000"/>
              </a:spcAft>
              <a:buFont typeface="Arial" panose="020B0604020202020204" pitchFamily="34" charset="0"/>
              <a:buChar char="*"/>
            </a:pPr>
            <a:r>
              <a:rPr lang="en-GB" sz="2000" b="1" dirty="0">
                <a:effectLst/>
                <a:latin typeface="Times New Roman" panose="02020603050405020304" pitchFamily="18" charset="0"/>
                <a:ea typeface="Times New Roman" panose="02020603050405020304" pitchFamily="18" charset="0"/>
                <a:cs typeface="Times New Roman" panose="02020603050405020304" pitchFamily="18" charset="0"/>
              </a:rPr>
              <a:t>End of Statements</a:t>
            </a:r>
            <a:r>
              <a:rPr lang="en-GB" sz="2000" dirty="0">
                <a:effectLst/>
                <a:latin typeface="Times New Roman" panose="02020603050405020304" pitchFamily="18" charset="0"/>
                <a:ea typeface="Times New Roman" panose="02020603050405020304" pitchFamily="18" charset="0"/>
                <a:cs typeface="Times New Roman" panose="02020603050405020304" pitchFamily="18" charset="0"/>
              </a:rPr>
              <a:t>: Generally, you use a semicolon to terminate a statement</a:t>
            </a:r>
            <a:r>
              <a:rPr lang="en-GB" sz="2000" dirty="0">
                <a:latin typeface="Times New Roman" panose="02020603050405020304" pitchFamily="18" charset="0"/>
                <a:ea typeface="Times New Roman" panose="02020603050405020304" pitchFamily="18" charset="0"/>
                <a:cs typeface="Times New Roman" panose="02020603050405020304" pitchFamily="18" charset="0"/>
              </a:rPr>
              <a:t>.</a:t>
            </a:r>
          </a:p>
          <a:p>
            <a:pPr marL="0" indent="0">
              <a:buNone/>
            </a:pPr>
            <a:r>
              <a:rPr lang="en-IN" sz="1600" b="1" dirty="0">
                <a:solidFill>
                  <a:schemeClr val="accent1">
                    <a:lumMod val="50000"/>
                  </a:schemeClr>
                </a:solidFill>
              </a:rPr>
              <a:t>		let x = 5;</a:t>
            </a:r>
          </a:p>
          <a:p>
            <a:pPr marL="0" indent="0">
              <a:buNone/>
            </a:pPr>
            <a:r>
              <a:rPr lang="en-IN" sz="1600" b="1" dirty="0">
                <a:solidFill>
                  <a:schemeClr val="accent1">
                    <a:lumMod val="50000"/>
                  </a:schemeClr>
                </a:solidFill>
              </a:rPr>
              <a:t>		let y = 10;</a:t>
            </a:r>
          </a:p>
          <a:p>
            <a:pPr marL="0" indent="0">
              <a:buNone/>
            </a:pPr>
            <a:r>
              <a:rPr lang="en-IN" sz="1600" b="1" dirty="0">
                <a:solidFill>
                  <a:schemeClr val="accent1">
                    <a:lumMod val="50000"/>
                  </a:schemeClr>
                </a:solidFill>
              </a:rPr>
              <a:t>		console.log(x + y);</a:t>
            </a:r>
          </a:p>
          <a:p>
            <a:r>
              <a:rPr lang="en-GB" sz="1600" b="1" dirty="0"/>
              <a:t>Multiple Statements on One Line:         </a:t>
            </a:r>
            <a:r>
              <a:rPr lang="en-GB" sz="1600" b="1" dirty="0">
                <a:solidFill>
                  <a:schemeClr val="accent1">
                    <a:lumMod val="50000"/>
                  </a:schemeClr>
                </a:solidFill>
              </a:rPr>
              <a:t>let a = 1; let b = 2; let c = a + b;</a:t>
            </a:r>
          </a:p>
          <a:p>
            <a:endParaRPr lang="en-IN" sz="1600" b="1" dirty="0"/>
          </a:p>
          <a:p>
            <a:pPr marL="0" indent="0">
              <a:buNone/>
            </a:pPr>
            <a:endParaRPr lang="en-IN" sz="1600" b="1" dirty="0">
              <a:solidFill>
                <a:schemeClr val="accent1">
                  <a:lumMod val="50000"/>
                </a:schemeClr>
              </a:solidFill>
            </a:endParaRPr>
          </a:p>
          <a:p>
            <a:pPr marL="0" indent="0">
              <a:buNone/>
            </a:pPr>
            <a:endParaRPr lang="en-IN" dirty="0"/>
          </a:p>
        </p:txBody>
      </p:sp>
    </p:spTree>
    <p:extLst>
      <p:ext uri="{BB962C8B-B14F-4D97-AF65-F5344CB8AC3E}">
        <p14:creationId xmlns:p14="http://schemas.microsoft.com/office/powerpoint/2010/main" val="376564597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532885-A245-6F24-C49E-AE6BDAE8B27E}"/>
              </a:ext>
            </a:extLst>
          </p:cNvPr>
          <p:cNvSpPr>
            <a:spLocks noGrp="1"/>
          </p:cNvSpPr>
          <p:nvPr>
            <p:ph type="title"/>
          </p:nvPr>
        </p:nvSpPr>
        <p:spPr/>
        <p:txBody>
          <a:bodyPr/>
          <a:lstStyle/>
          <a:p>
            <a:r>
              <a:rPr lang="en-IN" sz="3600" b="1" dirty="0">
                <a:effectLst/>
                <a:latin typeface="Times New Roman" panose="02020603050405020304" pitchFamily="18" charset="0"/>
                <a:ea typeface="Times New Roman" panose="02020603050405020304" pitchFamily="18" charset="0"/>
                <a:cs typeface="Times New Roman" panose="02020603050405020304" pitchFamily="18" charset="0"/>
              </a:rPr>
              <a:t>4. Keywords</a:t>
            </a:r>
            <a:r>
              <a:rPr lang="en-IN" sz="3600" dirty="0">
                <a:effectLst/>
                <a:latin typeface="Calibri" panose="020F0502020204030204" pitchFamily="34" charset="0"/>
                <a:ea typeface="Times New Roman" panose="02020603050405020304" pitchFamily="18" charset="0"/>
                <a:cs typeface="Times New Roman" panose="02020603050405020304" pitchFamily="18" charset="0"/>
              </a:rPr>
              <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xmlns="" id="{653DEEB1-4C6E-4E66-D035-FBFBFF945110}"/>
              </a:ext>
            </a:extLst>
          </p:cNvPr>
          <p:cNvSpPr>
            <a:spLocks noGrp="1"/>
          </p:cNvSpPr>
          <p:nvPr>
            <p:ph idx="1"/>
          </p:nvPr>
        </p:nvSpPr>
        <p:spPr/>
        <p:txBody>
          <a:bodyPr>
            <a:normAutofit/>
          </a:bodyPr>
          <a:lstStyle/>
          <a:p>
            <a:pPr algn="just">
              <a:lnSpc>
                <a:spcPct val="115000"/>
              </a:lnSpc>
              <a:spcAft>
                <a:spcPts val="1000"/>
              </a:spcAft>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JavaScript statements often start with a keyword to identify the JavaScript action to be performed.</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JavaScript keywords are reserved words. Reserved words cannot be used as names for variables	 </a:t>
            </a:r>
          </a:p>
          <a:p>
            <a:pPr marL="0" indent="0" algn="just">
              <a:lnSpc>
                <a:spcPct val="115000"/>
              </a:lnSpc>
              <a:spcAft>
                <a:spcPts val="1000"/>
              </a:spcAft>
              <a:buNone/>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2000" b="1" dirty="0" err="1">
                <a:effectLst/>
                <a:latin typeface="Times New Roman" panose="02020603050405020304" pitchFamily="18" charset="0"/>
                <a:ea typeface="Times New Roman" panose="02020603050405020304" pitchFamily="18" charset="0"/>
                <a:cs typeface="Times New Roman" panose="02020603050405020304" pitchFamily="18" charset="0"/>
              </a:rPr>
              <a:t>const</a:t>
            </a:r>
            <a:r>
              <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                            	Declares a block constant</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IN" sz="2000" b="1" dirty="0">
                <a:latin typeface="Calibri" panose="020F0502020204030204" pitchFamily="34" charset="0"/>
                <a:ea typeface="Times New Roman" panose="02020603050405020304" pitchFamily="18" charset="0"/>
                <a:cs typeface="Times New Roman" panose="02020603050405020304" pitchFamily="18" charset="0"/>
              </a:rPr>
              <a:t>	</a:t>
            </a:r>
            <a:r>
              <a:rPr lang="en-IN" sz="2000" b="1" dirty="0">
                <a:latin typeface="Times New Roman" panose="02020603050405020304" pitchFamily="18" charset="0"/>
                <a:ea typeface="Times New Roman" panose="02020603050405020304" pitchFamily="18" charset="0"/>
                <a:cs typeface="Times New Roman" panose="02020603050405020304" pitchFamily="18" charset="0"/>
              </a:rPr>
              <a:t>function</a:t>
            </a:r>
            <a:r>
              <a:rPr lang="en-IN" sz="20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	Declares a function</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IN" sz="2000" dirty="0">
                <a:latin typeface="Times New Roman" panose="02020603050405020304" pitchFamily="18" charset="0"/>
                <a:ea typeface="Times New Roman" panose="02020603050405020304" pitchFamily="18" charset="0"/>
                <a:cs typeface="Times New Roman" panose="02020603050405020304" pitchFamily="18" charset="0"/>
              </a:rPr>
              <a:t>	</a:t>
            </a:r>
            <a:r>
              <a:rPr lang="en-IN" sz="2000" b="1" dirty="0">
                <a:latin typeface="Times New Roman" panose="02020603050405020304" pitchFamily="18" charset="0"/>
                <a:ea typeface="Times New Roman" panose="02020603050405020304" pitchFamily="18" charset="0"/>
                <a:cs typeface="Times New Roman" panose="02020603050405020304" pitchFamily="18" charset="0"/>
              </a:rPr>
              <a:t>switch	</a:t>
            </a:r>
            <a:r>
              <a:rPr lang="en-IN" sz="2000" dirty="0">
                <a:latin typeface="Times New Roman" panose="02020603050405020304" pitchFamily="18" charset="0"/>
                <a:ea typeface="Times New Roman" panose="02020603050405020304" pitchFamily="18" charset="0"/>
                <a:cs typeface="Times New Roman" panose="02020603050405020304" pitchFamily="18" charset="0"/>
              </a:rPr>
              <a:t>                          	Marks a block of statements to be executed in different cases</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IN" sz="2000" dirty="0">
                <a:latin typeface="Times New Roman" panose="02020603050405020304" pitchFamily="18" charset="0"/>
                <a:ea typeface="Times New Roman" panose="02020603050405020304" pitchFamily="18" charset="0"/>
                <a:cs typeface="Times New Roman" panose="02020603050405020304" pitchFamily="18" charset="0"/>
              </a:rPr>
              <a:t>	</a:t>
            </a:r>
            <a:r>
              <a:rPr lang="en-IN" sz="2000" b="1" dirty="0">
                <a:latin typeface="Times New Roman" panose="02020603050405020304" pitchFamily="18" charset="0"/>
                <a:ea typeface="Times New Roman" panose="02020603050405020304" pitchFamily="18" charset="0"/>
                <a:cs typeface="Times New Roman" panose="02020603050405020304" pitchFamily="18" charset="0"/>
              </a:rPr>
              <a:t>for	</a:t>
            </a:r>
            <a:r>
              <a:rPr lang="en-IN" sz="2000" dirty="0">
                <a:latin typeface="Times New Roman" panose="02020603050405020304" pitchFamily="18" charset="0"/>
                <a:ea typeface="Times New Roman" panose="02020603050405020304" pitchFamily="18" charset="0"/>
                <a:cs typeface="Times New Roman" panose="02020603050405020304" pitchFamily="18" charset="0"/>
              </a:rPr>
              <a:t>                             Marks a block of statements to be executed in a loop</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5971509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532885-A245-6F24-C49E-AE6BDAE8B27E}"/>
              </a:ext>
            </a:extLst>
          </p:cNvPr>
          <p:cNvSpPr>
            <a:spLocks noGrp="1"/>
          </p:cNvSpPr>
          <p:nvPr>
            <p:ph type="title"/>
          </p:nvPr>
        </p:nvSpPr>
        <p:spPr/>
        <p:txBody>
          <a:bodyPr>
            <a:normAutofit fontScale="90000"/>
          </a:bodyPr>
          <a:lstStyle/>
          <a:p>
            <a:r>
              <a:rPr lang="en-IN" dirty="0"/>
              <a:t/>
            </a:r>
            <a:br>
              <a:rPr lang="en-IN" dirty="0"/>
            </a:br>
            <a:r>
              <a:rPr lang="en-IN" dirty="0"/>
              <a:t>5. Variables</a:t>
            </a:r>
            <a:br>
              <a:rPr lang="en-IN" dirty="0"/>
            </a:br>
            <a:endParaRPr lang="en-IN" dirty="0"/>
          </a:p>
        </p:txBody>
      </p:sp>
      <p:sp>
        <p:nvSpPr>
          <p:cNvPr id="3" name="Content Placeholder 2">
            <a:extLst>
              <a:ext uri="{FF2B5EF4-FFF2-40B4-BE49-F238E27FC236}">
                <a16:creationId xmlns:a16="http://schemas.microsoft.com/office/drawing/2014/main" xmlns="" id="{653DEEB1-4C6E-4E66-D035-FBFBFF945110}"/>
              </a:ext>
            </a:extLst>
          </p:cNvPr>
          <p:cNvSpPr>
            <a:spLocks noGrp="1"/>
          </p:cNvSpPr>
          <p:nvPr>
            <p:ph idx="1"/>
          </p:nvPr>
        </p:nvSpPr>
        <p:spPr/>
        <p:txBody>
          <a:bodyPr>
            <a:normAutofit/>
          </a:bodyPr>
          <a:lstStyle/>
          <a:p>
            <a:pPr marL="342900" lvl="0" indent="-342900" algn="just">
              <a:lnSpc>
                <a:spcPct val="115000"/>
              </a:lnSpc>
              <a:spcAft>
                <a:spcPts val="1000"/>
              </a:spcAft>
              <a:buFont typeface="Arial" panose="020B0604020202020204" pitchFamily="34" charset="0"/>
              <a:buChar char="*"/>
            </a:pPr>
            <a:r>
              <a:rPr lang="en-IN" sz="1800" dirty="0">
                <a:effectLst/>
                <a:latin typeface="+mj-lt"/>
                <a:ea typeface="Times New Roman" panose="02020603050405020304" pitchFamily="18" charset="0"/>
                <a:cs typeface="Times New Roman" panose="02020603050405020304" pitchFamily="18" charset="0"/>
              </a:rPr>
              <a:t>Variables are containers that store values.</a:t>
            </a:r>
          </a:p>
          <a:p>
            <a:pPr marL="342900" lvl="0" indent="-342900" algn="just">
              <a:lnSpc>
                <a:spcPct val="115000"/>
              </a:lnSpc>
              <a:spcAft>
                <a:spcPts val="1000"/>
              </a:spcAft>
              <a:buFont typeface="Arial" panose="020B0604020202020204" pitchFamily="34" charset="0"/>
              <a:buChar char="*"/>
            </a:pPr>
            <a:r>
              <a:rPr lang="en-IN" sz="1800" dirty="0">
                <a:effectLst/>
                <a:latin typeface="+mj-lt"/>
                <a:ea typeface="Times New Roman" panose="02020603050405020304" pitchFamily="18" charset="0"/>
                <a:cs typeface="Times New Roman" panose="02020603050405020304" pitchFamily="18" charset="0"/>
              </a:rPr>
              <a:t>JavaScript uses the keywords var, let and </a:t>
            </a:r>
            <a:r>
              <a:rPr lang="en-IN" sz="1800" dirty="0" err="1">
                <a:effectLst/>
                <a:latin typeface="+mj-lt"/>
                <a:ea typeface="Times New Roman" panose="02020603050405020304" pitchFamily="18" charset="0"/>
                <a:cs typeface="Times New Roman" panose="02020603050405020304" pitchFamily="18" charset="0"/>
              </a:rPr>
              <a:t>const</a:t>
            </a:r>
            <a:r>
              <a:rPr lang="en-IN" sz="1800" dirty="0">
                <a:effectLst/>
                <a:latin typeface="+mj-lt"/>
                <a:ea typeface="Times New Roman" panose="02020603050405020304" pitchFamily="18" charset="0"/>
                <a:cs typeface="Times New Roman" panose="02020603050405020304" pitchFamily="18" charset="0"/>
              </a:rPr>
              <a:t> to declare variables.</a:t>
            </a:r>
          </a:p>
          <a:p>
            <a:pPr marL="342900" lvl="0" indent="-342900" algn="just">
              <a:lnSpc>
                <a:spcPct val="115000"/>
              </a:lnSpc>
              <a:spcAft>
                <a:spcPts val="1000"/>
              </a:spcAft>
              <a:buFont typeface="Arial" panose="020B0604020202020204" pitchFamily="34" charset="0"/>
              <a:buChar char="*"/>
            </a:pPr>
            <a:r>
              <a:rPr lang="en-GB" sz="1800" dirty="0">
                <a:effectLst/>
                <a:latin typeface="+mj-lt"/>
                <a:ea typeface="Times New Roman" panose="02020603050405020304" pitchFamily="18" charset="0"/>
                <a:cs typeface="Times New Roman" panose="02020603050405020304" pitchFamily="18" charset="0"/>
              </a:rPr>
              <a:t>Variables allow computers to store and manipulate data in a dynamic fashion. They do this by using a "label" to point to the data rather than using the data itself.</a:t>
            </a:r>
            <a:endParaRPr lang="en-IN" sz="1800" dirty="0">
              <a:effectLst/>
              <a:latin typeface="+mj-lt"/>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mj-lt"/>
                <a:ea typeface="Times New Roman" panose="02020603050405020304" pitchFamily="18" charset="0"/>
                <a:cs typeface="Times New Roman" panose="02020603050405020304" pitchFamily="18" charset="0"/>
              </a:rPr>
              <a:t> By declaring a variable with the let keyword, followed by the name you give to the variable:</a:t>
            </a:r>
          </a:p>
          <a:p>
            <a:pPr algn="just">
              <a:lnSpc>
                <a:spcPct val="115000"/>
              </a:lnSpc>
              <a:spcAft>
                <a:spcPts val="1000"/>
              </a:spcAft>
            </a:pPr>
            <a:r>
              <a:rPr lang="en-IN" sz="1800" dirty="0">
                <a:effectLst/>
                <a:latin typeface="+mj-lt"/>
                <a:ea typeface="Times New Roman" panose="02020603050405020304" pitchFamily="18" charset="0"/>
                <a:cs typeface="Times New Roman" panose="02020603050405020304" pitchFamily="18" charset="0"/>
              </a:rPr>
              <a:t>let </a:t>
            </a:r>
            <a:r>
              <a:rPr lang="en-IN" sz="1800" dirty="0" err="1">
                <a:effectLst/>
                <a:latin typeface="+mj-lt"/>
                <a:ea typeface="Times New Roman" panose="02020603050405020304" pitchFamily="18" charset="0"/>
                <a:cs typeface="Times New Roman" panose="02020603050405020304" pitchFamily="18" charset="0"/>
              </a:rPr>
              <a:t>myVariable</a:t>
            </a:r>
            <a:r>
              <a:rPr lang="en-IN" sz="1800" dirty="0">
                <a:effectLst/>
                <a:latin typeface="+mj-lt"/>
                <a:ea typeface="Times New Roman" panose="02020603050405020304" pitchFamily="18" charset="0"/>
                <a:cs typeface="Times New Roman" panose="02020603050405020304" pitchFamily="18" charset="0"/>
              </a:rPr>
              <a:t>;</a:t>
            </a:r>
          </a:p>
          <a:p>
            <a:endParaRPr lang="en-IN" dirty="0"/>
          </a:p>
        </p:txBody>
      </p:sp>
    </p:spTree>
    <p:extLst>
      <p:ext uri="{BB962C8B-B14F-4D97-AF65-F5344CB8AC3E}">
        <p14:creationId xmlns:p14="http://schemas.microsoft.com/office/powerpoint/2010/main" val="1015315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8A1A887-FB89-5D44-99B0-FF1F7980C871}"/>
              </a:ext>
            </a:extLst>
          </p:cNvPr>
          <p:cNvSpPr>
            <a:spLocks noGrp="1"/>
          </p:cNvSpPr>
          <p:nvPr>
            <p:ph type="title"/>
          </p:nvPr>
        </p:nvSpPr>
        <p:spPr/>
        <p:txBody>
          <a:bodyPr/>
          <a:lstStyle/>
          <a:p>
            <a:r>
              <a:rPr lang="en-IN" dirty="0"/>
              <a:t>Declaring a variable</a:t>
            </a:r>
          </a:p>
        </p:txBody>
      </p:sp>
      <p:sp>
        <p:nvSpPr>
          <p:cNvPr id="3" name="Content Placeholder 2">
            <a:extLst>
              <a:ext uri="{FF2B5EF4-FFF2-40B4-BE49-F238E27FC236}">
                <a16:creationId xmlns:a16="http://schemas.microsoft.com/office/drawing/2014/main" xmlns="" id="{5ADA793F-A9A4-FE78-F2B8-2106B0AFB1DE}"/>
              </a:ext>
            </a:extLst>
          </p:cNvPr>
          <p:cNvSpPr>
            <a:spLocks noGrp="1"/>
          </p:cNvSpPr>
          <p:nvPr>
            <p:ph idx="1"/>
          </p:nvPr>
        </p:nvSpPr>
        <p:spPr/>
        <p:txBody>
          <a:bodyPr>
            <a:normAutofit lnSpcReduction="10000"/>
          </a:bodyPr>
          <a:lstStyle/>
          <a:p>
            <a:r>
              <a:rPr lang="en-IN" dirty="0"/>
              <a:t>// declaring single variable</a:t>
            </a:r>
          </a:p>
          <a:p>
            <a:r>
              <a:rPr lang="en-IN" dirty="0"/>
              <a:t>var name;</a:t>
            </a:r>
          </a:p>
          <a:p>
            <a:endParaRPr lang="en-IN" dirty="0"/>
          </a:p>
          <a:p>
            <a:r>
              <a:rPr lang="en-IN" dirty="0"/>
              <a:t>// declaring multiple variables</a:t>
            </a:r>
          </a:p>
          <a:p>
            <a:r>
              <a:rPr lang="en-IN" dirty="0"/>
              <a:t>var name, title, </a:t>
            </a:r>
            <a:r>
              <a:rPr lang="en-IN" dirty="0" err="1"/>
              <a:t>num</a:t>
            </a:r>
            <a:r>
              <a:rPr lang="en-IN" dirty="0"/>
              <a:t>;</a:t>
            </a:r>
          </a:p>
          <a:p>
            <a:endParaRPr lang="en-IN" dirty="0"/>
          </a:p>
          <a:p>
            <a:r>
              <a:rPr lang="en-IN" dirty="0"/>
              <a:t>// initializing variables</a:t>
            </a:r>
          </a:p>
          <a:p>
            <a:r>
              <a:rPr lang="en-IN" dirty="0"/>
              <a:t>var name = "Harsh";</a:t>
            </a:r>
          </a:p>
          <a:p>
            <a:r>
              <a:rPr lang="en-IN" dirty="0"/>
              <a:t>name = "Rakesh";</a:t>
            </a:r>
          </a:p>
        </p:txBody>
      </p:sp>
    </p:spTree>
    <p:extLst>
      <p:ext uri="{BB962C8B-B14F-4D97-AF65-F5344CB8AC3E}">
        <p14:creationId xmlns:p14="http://schemas.microsoft.com/office/powerpoint/2010/main" val="16176631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532885-A245-6F24-C49E-AE6BDAE8B27E}"/>
              </a:ext>
            </a:extLst>
          </p:cNvPr>
          <p:cNvSpPr>
            <a:spLocks noGrp="1"/>
          </p:cNvSpPr>
          <p:nvPr>
            <p:ph type="title"/>
          </p:nvPr>
        </p:nvSpPr>
        <p:spPr/>
        <p:txBody>
          <a:bodyPr/>
          <a:lstStyle/>
          <a:p>
            <a:r>
              <a:rPr lang="en-IN" dirty="0"/>
              <a:t>Initializing a variable</a:t>
            </a:r>
          </a:p>
        </p:txBody>
      </p:sp>
      <p:sp>
        <p:nvSpPr>
          <p:cNvPr id="3" name="Content Placeholder 2">
            <a:extLst>
              <a:ext uri="{FF2B5EF4-FFF2-40B4-BE49-F238E27FC236}">
                <a16:creationId xmlns:a16="http://schemas.microsoft.com/office/drawing/2014/main" xmlns="" id="{653DEEB1-4C6E-4E66-D035-FBFBFF945110}"/>
              </a:ext>
            </a:extLst>
          </p:cNvPr>
          <p:cNvSpPr>
            <a:spLocks noGrp="1"/>
          </p:cNvSpPr>
          <p:nvPr>
            <p:ph idx="1"/>
          </p:nvPr>
        </p:nvSpPr>
        <p:spPr/>
        <p:txBody>
          <a:bodyPr/>
          <a:lstStyle/>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An equal sign is used to assign values to variables.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After declaring a variable, you can give it a value: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myVariable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 20;</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Also, you can do both these operations on the same line: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let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myVariable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 20;</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9038163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81A5F11-DE9B-EB30-B593-B95EC4AC6F7B}"/>
              </a:ext>
            </a:extLst>
          </p:cNvPr>
          <p:cNvSpPr>
            <a:spLocks noGrp="1"/>
          </p:cNvSpPr>
          <p:nvPr>
            <p:ph type="title"/>
          </p:nvPr>
        </p:nvSpPr>
        <p:spPr/>
        <p:txBody>
          <a:bodyPr/>
          <a:lstStyle/>
          <a:p>
            <a:r>
              <a:rPr lang="en-GB" dirty="0"/>
              <a:t>4 Ways to Declare a JavaScript Variable:</a:t>
            </a:r>
            <a:br>
              <a:rPr lang="en-GB" dirty="0"/>
            </a:br>
            <a:endParaRPr lang="en-IN" dirty="0"/>
          </a:p>
        </p:txBody>
      </p:sp>
      <p:sp>
        <p:nvSpPr>
          <p:cNvPr id="3" name="Content Placeholder 2">
            <a:extLst>
              <a:ext uri="{FF2B5EF4-FFF2-40B4-BE49-F238E27FC236}">
                <a16:creationId xmlns:a16="http://schemas.microsoft.com/office/drawing/2014/main" xmlns="" id="{C3D31C5E-47DA-E515-406B-2A0EB049C2A3}"/>
              </a:ext>
            </a:extLst>
          </p:cNvPr>
          <p:cNvSpPr>
            <a:spLocks noGrp="1"/>
          </p:cNvSpPr>
          <p:nvPr>
            <p:ph idx="1"/>
          </p:nvPr>
        </p:nvSpPr>
        <p:spPr/>
        <p:txBody>
          <a:bodyPr/>
          <a:lstStyle/>
          <a:p>
            <a:r>
              <a:rPr lang="en-GB" dirty="0"/>
              <a:t>Using nothing</a:t>
            </a:r>
          </a:p>
          <a:p>
            <a:r>
              <a:rPr lang="en-US" dirty="0" err="1"/>
              <a:t>var</a:t>
            </a:r>
            <a:r>
              <a:rPr lang="en-US" dirty="0"/>
              <a:t>: Introduced in ES1, function-scoped or globally scoped</a:t>
            </a:r>
            <a:r>
              <a:rPr lang="en-US" dirty="0" smtClean="0"/>
              <a:t>.</a:t>
            </a:r>
          </a:p>
          <a:p>
            <a:r>
              <a:rPr lang="en-US" dirty="0" smtClean="0"/>
              <a:t>let</a:t>
            </a:r>
            <a:r>
              <a:rPr lang="en-US" dirty="0"/>
              <a:t>: Introduced in ES6, block-scoped and allows reassignment</a:t>
            </a:r>
            <a:r>
              <a:rPr lang="en-US" dirty="0" smtClean="0"/>
              <a:t>.</a:t>
            </a:r>
          </a:p>
          <a:p>
            <a:r>
              <a:rPr lang="en-US" dirty="0" err="1" smtClean="0"/>
              <a:t>const</a:t>
            </a:r>
            <a:r>
              <a:rPr lang="en-US" dirty="0"/>
              <a:t>: Introduced in ES6, block-scoped and cannot be reassigned.</a:t>
            </a:r>
            <a:endParaRPr lang="en-GB" dirty="0"/>
          </a:p>
        </p:txBody>
      </p:sp>
    </p:spTree>
    <p:extLst>
      <p:ext uri="{BB962C8B-B14F-4D97-AF65-F5344CB8AC3E}">
        <p14:creationId xmlns:p14="http://schemas.microsoft.com/office/powerpoint/2010/main" val="30067302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Variable Hoisting in JavaScript</a:t>
            </a:r>
          </a:p>
        </p:txBody>
      </p:sp>
      <p:sp>
        <p:nvSpPr>
          <p:cNvPr id="3" name="Content Placeholder 2"/>
          <p:cNvSpPr>
            <a:spLocks noGrp="1"/>
          </p:cNvSpPr>
          <p:nvPr>
            <p:ph idx="1"/>
          </p:nvPr>
        </p:nvSpPr>
        <p:spPr/>
        <p:txBody>
          <a:bodyPr/>
          <a:lstStyle/>
          <a:p>
            <a:r>
              <a:rPr lang="en-US" sz="1600" b="1" dirty="0"/>
              <a:t>What is Hoisting?</a:t>
            </a:r>
            <a:r>
              <a:rPr lang="en-US" sz="1600" dirty="0"/>
              <a:t/>
            </a:r>
            <a:br>
              <a:rPr lang="en-US" sz="1600" dirty="0"/>
            </a:br>
            <a:r>
              <a:rPr lang="en-US" sz="1600" dirty="0"/>
              <a:t>Hoisting is a JavaScript mechanism where </a:t>
            </a:r>
            <a:r>
              <a:rPr lang="en-US" sz="1600" b="1" dirty="0"/>
              <a:t>variable and function declarations are moved to the top</a:t>
            </a:r>
            <a:r>
              <a:rPr lang="en-US" sz="1600" dirty="0"/>
              <a:t> of their scope during the compilation phase, </a:t>
            </a:r>
            <a:r>
              <a:rPr lang="en-US" sz="1600" b="1" dirty="0"/>
              <a:t>before the code is executed</a:t>
            </a:r>
            <a:r>
              <a:rPr lang="en-US" sz="1600" dirty="0"/>
              <a:t>.</a:t>
            </a:r>
          </a:p>
          <a:p>
            <a:r>
              <a:rPr lang="en-US" sz="1600" dirty="0"/>
              <a:t>Declarations are hoisted, but initializations are </a:t>
            </a:r>
            <a:r>
              <a:rPr lang="en-US" sz="1600" dirty="0" err="1"/>
              <a:t>not.This</a:t>
            </a:r>
            <a:r>
              <a:rPr lang="en-US" sz="1600" dirty="0"/>
              <a:t> means you can use a variable before it is declared, but it will have the value undefined (in the case of </a:t>
            </a:r>
            <a:r>
              <a:rPr lang="en-US" sz="1600" dirty="0" err="1"/>
              <a:t>var</a:t>
            </a:r>
            <a:r>
              <a:rPr lang="en-US" sz="1600" dirty="0" smtClean="0"/>
              <a:t>).</a:t>
            </a:r>
          </a:p>
          <a:p>
            <a:pPr marL="0" indent="0">
              <a:buNone/>
            </a:pPr>
            <a:r>
              <a:rPr lang="en-US" sz="1600" dirty="0"/>
              <a:t>	console.log(a); // Output: undefined </a:t>
            </a:r>
            <a:endParaRPr lang="en-US" sz="1600" dirty="0" smtClean="0"/>
          </a:p>
          <a:p>
            <a:pPr marL="0" indent="0">
              <a:buNone/>
            </a:pPr>
            <a:r>
              <a:rPr lang="en-US" sz="1600" dirty="0"/>
              <a:t>	</a:t>
            </a:r>
            <a:r>
              <a:rPr lang="en-US" sz="1600" dirty="0" err="1" smtClean="0"/>
              <a:t>var</a:t>
            </a:r>
            <a:r>
              <a:rPr lang="en-US" sz="1600" dirty="0" smtClean="0"/>
              <a:t> </a:t>
            </a:r>
            <a:r>
              <a:rPr lang="en-US" sz="1600" dirty="0"/>
              <a:t>a = 10; </a:t>
            </a:r>
          </a:p>
          <a:p>
            <a:pPr marL="0" indent="0">
              <a:buNone/>
            </a:pPr>
            <a:endParaRPr lang="en-IN" dirty="0"/>
          </a:p>
        </p:txBody>
      </p:sp>
    </p:spTree>
    <p:extLst>
      <p:ext uri="{BB962C8B-B14F-4D97-AF65-F5344CB8AC3E}">
        <p14:creationId xmlns:p14="http://schemas.microsoft.com/office/powerpoint/2010/main" val="903420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92A6FDEE-3EF2-FB65-FD25-97E800E2DE0C}"/>
              </a:ext>
            </a:extLst>
          </p:cNvPr>
          <p:cNvPicPr>
            <a:picLocks noChangeAspect="1"/>
          </p:cNvPicPr>
          <p:nvPr/>
        </p:nvPicPr>
        <p:blipFill>
          <a:blip r:embed="rId2"/>
          <a:stretch>
            <a:fillRect/>
          </a:stretch>
        </p:blipFill>
        <p:spPr>
          <a:xfrm>
            <a:off x="882316" y="902368"/>
            <a:ext cx="8887326" cy="5053263"/>
          </a:xfrm>
          <a:prstGeom prst="rect">
            <a:avLst/>
          </a:prstGeom>
        </p:spPr>
      </p:pic>
    </p:spTree>
    <p:extLst>
      <p:ext uri="{BB962C8B-B14F-4D97-AF65-F5344CB8AC3E}">
        <p14:creationId xmlns:p14="http://schemas.microsoft.com/office/powerpoint/2010/main" val="292744386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D0E017-F021-F76B-61D3-1185A2315E68}"/>
              </a:ext>
            </a:extLst>
          </p:cNvPr>
          <p:cNvSpPr>
            <a:spLocks noGrp="1"/>
          </p:cNvSpPr>
          <p:nvPr>
            <p:ph type="title"/>
          </p:nvPr>
        </p:nvSpPr>
        <p:spPr/>
        <p:txBody>
          <a:bodyPr/>
          <a:lstStyle/>
          <a:p>
            <a:r>
              <a:rPr lang="en-IN" dirty="0"/>
              <a:t>6. Identifiers</a:t>
            </a:r>
            <a:br>
              <a:rPr lang="en-IN" dirty="0"/>
            </a:br>
            <a:endParaRPr lang="en-IN" dirty="0"/>
          </a:p>
        </p:txBody>
      </p:sp>
      <p:sp>
        <p:nvSpPr>
          <p:cNvPr id="3" name="Content Placeholder 2">
            <a:extLst>
              <a:ext uri="{FF2B5EF4-FFF2-40B4-BE49-F238E27FC236}">
                <a16:creationId xmlns:a16="http://schemas.microsoft.com/office/drawing/2014/main" xmlns="" id="{FAB46BDB-E5A0-BB39-8B11-0706EA6771D0}"/>
              </a:ext>
            </a:extLst>
          </p:cNvPr>
          <p:cNvSpPr>
            <a:spLocks noGrp="1"/>
          </p:cNvSpPr>
          <p:nvPr>
            <p:ph idx="1"/>
          </p:nvPr>
        </p:nvSpPr>
        <p:spPr/>
        <p:txBody>
          <a:bodyPr>
            <a:normAutofit/>
          </a:bodyPr>
          <a:lstStyle/>
          <a:p>
            <a:pPr marL="342900" lvl="0" indent="-342900">
              <a:lnSpc>
                <a:spcPct val="115000"/>
              </a:lnSpc>
              <a:spcAft>
                <a:spcPts val="1000"/>
              </a:spcAft>
              <a:buFont typeface="Arial" panose="020B0604020202020204" pitchFamily="34" charset="0"/>
              <a:buChar char="*"/>
            </a:pPr>
            <a:r>
              <a:rPr lang="en-IN" sz="1800" dirty="0">
                <a:effectLst/>
                <a:latin typeface="+mj-lt"/>
                <a:ea typeface="Times New Roman" panose="02020603050405020304" pitchFamily="18" charset="0"/>
                <a:cs typeface="Calibri" panose="020F0502020204030204" pitchFamily="34" charset="0"/>
              </a:rPr>
              <a:t>JavaScript identifiers are the name that we give to variables, objects, functions, arrays, classes, etc. We must use a unique name so as to identify them. </a:t>
            </a:r>
            <a:endParaRPr lang="en-IN" sz="1800" dirty="0">
              <a:effectLst/>
              <a:latin typeface="+mj-l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pPr>
            <a:r>
              <a:rPr lang="en-IN" sz="1800" dirty="0">
                <a:effectLst/>
                <a:latin typeface="+mj-lt"/>
                <a:ea typeface="Times New Roman" panose="02020603050405020304" pitchFamily="18" charset="0"/>
                <a:cs typeface="Calibri" panose="020F0502020204030204" pitchFamily="34" charset="0"/>
              </a:rPr>
              <a:t>We then use the identifier to refer to the variable, functions, etc elsewhere in the program. </a:t>
            </a:r>
            <a:endParaRPr lang="en-IN" sz="1800" dirty="0">
              <a:effectLst/>
              <a:latin typeface="+mj-l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pPr>
            <a:r>
              <a:rPr lang="en-IN" sz="1800" dirty="0">
                <a:effectLst/>
                <a:latin typeface="+mj-lt"/>
                <a:ea typeface="Times New Roman" panose="02020603050405020304" pitchFamily="18" charset="0"/>
                <a:cs typeface="Calibri" panose="020F0502020204030204" pitchFamily="34" charset="0"/>
              </a:rPr>
              <a:t>There are certain rules &amp; restrictions that we must follow when we name an identifier</a:t>
            </a:r>
            <a:r>
              <a:rPr lang="en-IN" sz="1800" dirty="0">
                <a:effectLst/>
                <a:latin typeface="Calibri" panose="020F0502020204030204" pitchFamily="34" charset="0"/>
                <a:ea typeface="Times New Roman" panose="02020603050405020304" pitchFamily="18" charset="0"/>
                <a:cs typeface="Calibri" panose="020F0502020204030204" pitchFamily="34" charset="0"/>
              </a:rPr>
              <a: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IN" sz="1800" dirty="0" err="1">
                <a:effectLst/>
                <a:latin typeface="+mj-lt"/>
                <a:ea typeface="Times New Roman" panose="02020603050405020304" pitchFamily="18" charset="0"/>
                <a:cs typeface="Calibri" panose="020F0502020204030204" pitchFamily="34" charset="0"/>
              </a:rPr>
              <a:t>Eg</a:t>
            </a:r>
            <a:r>
              <a:rPr lang="en-IN" sz="1800" dirty="0">
                <a:effectLst/>
                <a:latin typeface="+mj-lt"/>
                <a:ea typeface="Times New Roman" panose="02020603050405020304" pitchFamily="18" charset="0"/>
                <a:cs typeface="Calibri" panose="020F0502020204030204" pitchFamily="34" charset="0"/>
              </a:rPr>
              <a:t>: var message =”hello world”;</a:t>
            </a:r>
            <a:endParaRPr lang="en-IN" sz="1800" dirty="0">
              <a:effectLst/>
              <a:latin typeface="+mj-lt"/>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9751727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957C546-F4FA-6A84-7CEB-4476A954D1B8}"/>
              </a:ext>
            </a:extLst>
          </p:cNvPr>
          <p:cNvSpPr>
            <a:spLocks noGrp="1"/>
          </p:cNvSpPr>
          <p:nvPr>
            <p:ph type="title"/>
          </p:nvPr>
        </p:nvSpPr>
        <p:spPr>
          <a:xfrm>
            <a:off x="1154954" y="963277"/>
            <a:ext cx="8761413" cy="706964"/>
          </a:xfrm>
        </p:spPr>
        <p:txBody>
          <a:bodyPr>
            <a:normAutofit fontScale="90000"/>
          </a:bodyPr>
          <a:lstStyle/>
          <a:p>
            <a:r>
              <a:rPr lang="en-IN" sz="3600" b="1" dirty="0">
                <a:effectLst/>
                <a:ea typeface="Times New Roman" panose="02020603050405020304" pitchFamily="18" charset="0"/>
                <a:cs typeface="Calibri" panose="020F0502020204030204" pitchFamily="34" charset="0"/>
              </a:rPr>
              <a:t>JavaScript Identifiers Rules</a:t>
            </a:r>
            <a:r>
              <a:rPr lang="en-IN" sz="3600" dirty="0">
                <a:effectLst/>
                <a:latin typeface="Calibri" panose="020F0502020204030204" pitchFamily="34" charset="0"/>
                <a:ea typeface="Times New Roman" panose="02020603050405020304" pitchFamily="18" charset="0"/>
                <a:cs typeface="Times New Roman" panose="02020603050405020304" pitchFamily="18" charset="0"/>
              </a:rPr>
              <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xmlns="" id="{957FE26C-4E5A-B2E7-16EB-AAC439901C35}"/>
              </a:ext>
            </a:extLst>
          </p:cNvPr>
          <p:cNvSpPr>
            <a:spLocks noGrp="1"/>
          </p:cNvSpPr>
          <p:nvPr>
            <p:ph idx="1"/>
          </p:nvPr>
        </p:nvSpPr>
        <p:spPr>
          <a:xfrm>
            <a:off x="763479" y="1535837"/>
            <a:ext cx="9461175" cy="4948091"/>
          </a:xfrm>
        </p:spPr>
        <p:txBody>
          <a:bodyPr>
            <a:normAutofit fontScale="92500" lnSpcReduction="10000"/>
          </a:bodyPr>
          <a:lstStyle/>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The identifier name must be unique within the scope.</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The first letter of an identifier should be a upper case letter, Lower case letter, underscore, dollar sign.</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The subsequent letters of an identifier can have upper case letter, Lower case letter, underscore, dollar sign, numeric digit</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We cannot use reserved keywords. You can find the list of keywords for here.</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They are case-sensitive. For Example, </a:t>
            </a:r>
            <a:r>
              <a:rPr lang="en-IN" sz="2300" dirty="0" err="1">
                <a:effectLst/>
                <a:ea typeface="Times New Roman" panose="02020603050405020304" pitchFamily="18" charset="0"/>
                <a:cs typeface="Calibri" panose="020F0502020204030204" pitchFamily="34" charset="0"/>
              </a:rPr>
              <a:t>sayHello</a:t>
            </a:r>
            <a:r>
              <a:rPr lang="en-IN" sz="2300" dirty="0">
                <a:effectLst/>
                <a:ea typeface="Times New Roman" panose="02020603050405020304" pitchFamily="18" charset="0"/>
                <a:cs typeface="Calibri" panose="020F0502020204030204" pitchFamily="34" charset="0"/>
              </a:rPr>
              <a:t> is different from </a:t>
            </a:r>
            <a:r>
              <a:rPr lang="en-IN" sz="2300" dirty="0" err="1">
                <a:effectLst/>
                <a:ea typeface="Times New Roman" panose="02020603050405020304" pitchFamily="18" charset="0"/>
                <a:cs typeface="Calibri" panose="020F0502020204030204" pitchFamily="34" charset="0"/>
              </a:rPr>
              <a:t>SayHello</a:t>
            </a:r>
            <a:r>
              <a:rPr lang="en-IN" sz="2300" dirty="0">
                <a:effectLst/>
                <a:ea typeface="Times New Roman" panose="02020603050405020304" pitchFamily="18" charset="0"/>
                <a:cs typeface="Calibri" panose="020F0502020204030204" pitchFamily="34" charset="0"/>
              </a:rPr>
              <a:t> </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Cannot use spaces in a identifier name.</a:t>
            </a:r>
            <a:endParaRPr lang="en-IN" sz="2300" dirty="0">
              <a:effectLst/>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Calibri" panose="020F0502020204030204" pitchFamily="34" charset="0"/>
              <a:buAutoNum type="arabicPeriod"/>
            </a:pPr>
            <a:r>
              <a:rPr lang="en-IN" sz="2300" dirty="0">
                <a:effectLst/>
                <a:ea typeface="Times New Roman" panose="02020603050405020304" pitchFamily="18" charset="0"/>
                <a:cs typeface="Calibri" panose="020F0502020204030204" pitchFamily="34" charset="0"/>
              </a:rPr>
              <a:t>Avoid using the JavaScript Reserved Keywords as identifier name</a:t>
            </a:r>
            <a:endParaRPr lang="en-IN" sz="2300" dirty="0">
              <a:effectLst/>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6517566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39E1F8-3714-BC0B-39CD-77481FA0EAD2}"/>
              </a:ext>
            </a:extLst>
          </p:cNvPr>
          <p:cNvSpPr>
            <a:spLocks noGrp="1"/>
          </p:cNvSpPr>
          <p:nvPr>
            <p:ph type="title"/>
          </p:nvPr>
        </p:nvSpPr>
        <p:spPr/>
        <p:txBody>
          <a:bodyPr/>
          <a:lstStyle/>
          <a:p>
            <a:r>
              <a:rPr lang="en-IN" dirty="0"/>
              <a:t>JavaScript console.log() Method</a:t>
            </a:r>
          </a:p>
        </p:txBody>
      </p:sp>
      <p:sp>
        <p:nvSpPr>
          <p:cNvPr id="3" name="Content Placeholder 2">
            <a:extLst>
              <a:ext uri="{FF2B5EF4-FFF2-40B4-BE49-F238E27FC236}">
                <a16:creationId xmlns:a16="http://schemas.microsoft.com/office/drawing/2014/main" xmlns="" id="{D07FDA3F-45AA-2FE8-D700-B9FDAD1C9A0E}"/>
              </a:ext>
            </a:extLst>
          </p:cNvPr>
          <p:cNvSpPr>
            <a:spLocks noGrp="1"/>
          </p:cNvSpPr>
          <p:nvPr>
            <p:ph idx="1"/>
          </p:nvPr>
        </p:nvSpPr>
        <p:spPr/>
        <p:txBody>
          <a:bodyPr/>
          <a:lstStyle/>
          <a:p>
            <a:r>
              <a:rPr lang="en-GB" dirty="0"/>
              <a:t>The console.log() is a function in JavaScript that is used to print any kind of variables defined before in it or to just print any message that needs to be displayed to the user.</a:t>
            </a:r>
          </a:p>
          <a:p>
            <a:r>
              <a:rPr lang="en-IN" dirty="0"/>
              <a:t>Syntax:</a:t>
            </a:r>
          </a:p>
          <a:p>
            <a:pPr marL="0" indent="0">
              <a:buNone/>
            </a:pPr>
            <a:r>
              <a:rPr lang="en-IN" dirty="0"/>
              <a:t>	</a:t>
            </a:r>
            <a:r>
              <a:rPr lang="en-IN" b="1" dirty="0"/>
              <a:t>console.log(“Code with Me");</a:t>
            </a:r>
          </a:p>
          <a:p>
            <a:pPr marL="0" indent="0">
              <a:buNone/>
            </a:pPr>
            <a:r>
              <a:rPr lang="en-IN" dirty="0"/>
              <a:t>	var a = 2;</a:t>
            </a:r>
          </a:p>
          <a:p>
            <a:pPr marL="0" indent="0">
              <a:buNone/>
            </a:pPr>
            <a:r>
              <a:rPr lang="en-IN" dirty="0"/>
              <a:t>   	 </a:t>
            </a:r>
            <a:r>
              <a:rPr lang="en-IN" b="1" dirty="0"/>
              <a:t>console.log(a);</a:t>
            </a:r>
          </a:p>
          <a:p>
            <a:pPr marL="0" indent="0">
              <a:buNone/>
            </a:pPr>
            <a:r>
              <a:rPr lang="en-IN" dirty="0"/>
              <a:t>	var str = “LUMINAR TECHNOLAB";</a:t>
            </a:r>
          </a:p>
          <a:p>
            <a:pPr marL="0" indent="0">
              <a:buNone/>
            </a:pPr>
            <a:r>
              <a:rPr lang="en-IN" b="1" dirty="0"/>
              <a:t>    console.log(str);</a:t>
            </a:r>
          </a:p>
        </p:txBody>
      </p:sp>
    </p:spTree>
    <p:extLst>
      <p:ext uri="{BB962C8B-B14F-4D97-AF65-F5344CB8AC3E}">
        <p14:creationId xmlns:p14="http://schemas.microsoft.com/office/powerpoint/2010/main" val="41121944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EE36200-19DC-BAD0-0FF2-9F6FD09C91A7}"/>
              </a:ext>
            </a:extLst>
          </p:cNvPr>
          <p:cNvSpPr>
            <a:spLocks noGrp="1"/>
          </p:cNvSpPr>
          <p:nvPr>
            <p:ph type="title"/>
          </p:nvPr>
        </p:nvSpPr>
        <p:spPr/>
        <p:txBody>
          <a:bodyPr/>
          <a:lstStyle/>
          <a:p>
            <a:r>
              <a:rPr lang="en-IN" dirty="0"/>
              <a:t>JavaScript </a:t>
            </a:r>
            <a:r>
              <a:rPr lang="en-IN" dirty="0" err="1"/>
              <a:t>console.error</a:t>
            </a:r>
            <a:r>
              <a:rPr lang="en-IN" dirty="0"/>
              <a:t>() Method</a:t>
            </a:r>
          </a:p>
        </p:txBody>
      </p:sp>
      <p:sp>
        <p:nvSpPr>
          <p:cNvPr id="3" name="Content Placeholder 2">
            <a:extLst>
              <a:ext uri="{FF2B5EF4-FFF2-40B4-BE49-F238E27FC236}">
                <a16:creationId xmlns:a16="http://schemas.microsoft.com/office/drawing/2014/main" xmlns="" id="{571F1332-4C62-4B4F-1C01-0A33FD1CCEEE}"/>
              </a:ext>
            </a:extLst>
          </p:cNvPr>
          <p:cNvSpPr>
            <a:spLocks noGrp="1"/>
          </p:cNvSpPr>
          <p:nvPr>
            <p:ph idx="1"/>
          </p:nvPr>
        </p:nvSpPr>
        <p:spPr/>
        <p:txBody>
          <a:bodyPr/>
          <a:lstStyle/>
          <a:p>
            <a:pPr marL="0" indent="0">
              <a:buNone/>
            </a:pPr>
            <a:endParaRPr lang="en-IN" dirty="0"/>
          </a:p>
          <a:p>
            <a:r>
              <a:rPr lang="en-IN" sz="1800" dirty="0"/>
              <a:t>Outputs an error message to the console</a:t>
            </a:r>
          </a:p>
          <a:p>
            <a:pPr marL="0" indent="0">
              <a:buNone/>
            </a:pPr>
            <a:r>
              <a:rPr lang="en-IN" dirty="0"/>
              <a:t>	</a:t>
            </a:r>
          </a:p>
        </p:txBody>
      </p:sp>
      <p:pic>
        <p:nvPicPr>
          <p:cNvPr id="5" name="Picture 4">
            <a:extLst>
              <a:ext uri="{FF2B5EF4-FFF2-40B4-BE49-F238E27FC236}">
                <a16:creationId xmlns:a16="http://schemas.microsoft.com/office/drawing/2014/main" xmlns="" id="{802886C4-355F-934E-9C3E-F7D6E43A9710}"/>
              </a:ext>
            </a:extLst>
          </p:cNvPr>
          <p:cNvPicPr>
            <a:picLocks noChangeAspect="1"/>
          </p:cNvPicPr>
          <p:nvPr/>
        </p:nvPicPr>
        <p:blipFill rotWithShape="1">
          <a:blip r:embed="rId2">
            <a:extLst>
              <a:ext uri="{28A0092B-C50C-407E-A947-70E740481C1C}">
                <a14:useLocalDpi xmlns:a14="http://schemas.microsoft.com/office/drawing/2010/main" val="0"/>
              </a:ext>
            </a:extLst>
          </a:blip>
          <a:srcRect l="60818" t="77442" r="18138" b="12222"/>
          <a:stretch/>
        </p:blipFill>
        <p:spPr>
          <a:xfrm>
            <a:off x="958481" y="2934494"/>
            <a:ext cx="7803788" cy="2133599"/>
          </a:xfrm>
          <a:prstGeom prst="rect">
            <a:avLst/>
          </a:prstGeom>
        </p:spPr>
      </p:pic>
    </p:spTree>
    <p:extLst>
      <p:ext uri="{BB962C8B-B14F-4D97-AF65-F5344CB8AC3E}">
        <p14:creationId xmlns:p14="http://schemas.microsoft.com/office/powerpoint/2010/main" val="36642559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7EB7F5-9B18-45CC-E234-AA5A015C17AD}"/>
              </a:ext>
            </a:extLst>
          </p:cNvPr>
          <p:cNvSpPr>
            <a:spLocks noGrp="1"/>
          </p:cNvSpPr>
          <p:nvPr>
            <p:ph type="title"/>
          </p:nvPr>
        </p:nvSpPr>
        <p:spPr/>
        <p:txBody>
          <a:bodyPr/>
          <a:lstStyle/>
          <a:p>
            <a:r>
              <a:rPr lang="en-IN" dirty="0"/>
              <a:t>JavaScript </a:t>
            </a:r>
            <a:r>
              <a:rPr lang="en-IN" dirty="0" err="1"/>
              <a:t>console.warn</a:t>
            </a:r>
            <a:r>
              <a:rPr lang="en-IN" dirty="0"/>
              <a:t>() Method</a:t>
            </a:r>
          </a:p>
        </p:txBody>
      </p:sp>
      <p:pic>
        <p:nvPicPr>
          <p:cNvPr id="5" name="Content Placeholder 4">
            <a:extLst>
              <a:ext uri="{FF2B5EF4-FFF2-40B4-BE49-F238E27FC236}">
                <a16:creationId xmlns:a16="http://schemas.microsoft.com/office/drawing/2014/main" xmlns="" id="{0765733A-2D98-CEE0-1536-92BC503A786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60367" t="82583" b="6196"/>
          <a:stretch/>
        </p:blipFill>
        <p:spPr>
          <a:xfrm>
            <a:off x="1774534" y="2555690"/>
            <a:ext cx="6320903" cy="1746620"/>
          </a:xfrm>
        </p:spPr>
      </p:pic>
      <p:sp>
        <p:nvSpPr>
          <p:cNvPr id="6" name="TextBox 5">
            <a:extLst>
              <a:ext uri="{FF2B5EF4-FFF2-40B4-BE49-F238E27FC236}">
                <a16:creationId xmlns:a16="http://schemas.microsoft.com/office/drawing/2014/main" xmlns="" id="{ECD41A72-B392-3A92-76F7-CFEAD70603BE}"/>
              </a:ext>
            </a:extLst>
          </p:cNvPr>
          <p:cNvSpPr txBox="1"/>
          <p:nvPr/>
        </p:nvSpPr>
        <p:spPr>
          <a:xfrm>
            <a:off x="1056077" y="1690688"/>
            <a:ext cx="7757818" cy="369332"/>
          </a:xfrm>
          <a:prstGeom prst="rect">
            <a:avLst/>
          </a:prstGeom>
          <a:noFill/>
        </p:spPr>
        <p:txBody>
          <a:bodyPr wrap="square" rtlCol="0">
            <a:spAutoFit/>
          </a:bodyPr>
          <a:lstStyle/>
          <a:p>
            <a:pPr marL="285750" indent="-285750">
              <a:buFont typeface="Wingdings" panose="05000000000000000000" pitchFamily="2" charset="2"/>
              <a:buChar char="Ø"/>
            </a:pPr>
            <a:r>
              <a:rPr lang="en-IN" b="1" dirty="0"/>
              <a:t>Outputs a warning message to the console</a:t>
            </a:r>
          </a:p>
        </p:txBody>
      </p:sp>
    </p:spTree>
    <p:extLst>
      <p:ext uri="{BB962C8B-B14F-4D97-AF65-F5344CB8AC3E}">
        <p14:creationId xmlns:p14="http://schemas.microsoft.com/office/powerpoint/2010/main" val="27059667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5BFC57-112E-AC17-5829-FA63A6B77B6B}"/>
              </a:ext>
            </a:extLst>
          </p:cNvPr>
          <p:cNvSpPr>
            <a:spLocks noGrp="1"/>
          </p:cNvSpPr>
          <p:nvPr>
            <p:ph type="title"/>
          </p:nvPr>
        </p:nvSpPr>
        <p:spPr/>
        <p:txBody>
          <a:bodyPr/>
          <a:lstStyle/>
          <a:p>
            <a:r>
              <a:rPr lang="en-IN" dirty="0"/>
              <a:t>JavaScript </a:t>
            </a:r>
            <a:r>
              <a:rPr lang="en-IN" dirty="0" err="1"/>
              <a:t>console.assert</a:t>
            </a:r>
            <a:r>
              <a:rPr lang="en-IN" dirty="0"/>
              <a:t>() Method</a:t>
            </a:r>
          </a:p>
        </p:txBody>
      </p:sp>
      <p:sp>
        <p:nvSpPr>
          <p:cNvPr id="3" name="Content Placeholder 2">
            <a:extLst>
              <a:ext uri="{FF2B5EF4-FFF2-40B4-BE49-F238E27FC236}">
                <a16:creationId xmlns:a16="http://schemas.microsoft.com/office/drawing/2014/main" xmlns="" id="{B77D0915-F8E3-42C0-252E-3106D9B6868D}"/>
              </a:ext>
            </a:extLst>
          </p:cNvPr>
          <p:cNvSpPr>
            <a:spLocks noGrp="1"/>
          </p:cNvSpPr>
          <p:nvPr>
            <p:ph idx="1"/>
          </p:nvPr>
        </p:nvSpPr>
        <p:spPr/>
        <p:txBody>
          <a:bodyPr/>
          <a:lstStyle/>
          <a:p>
            <a:r>
              <a:rPr lang="en-IN" sz="1800" dirty="0"/>
              <a:t>Writes an error message to the console if a assertion is false</a:t>
            </a:r>
          </a:p>
          <a:p>
            <a:endParaRPr lang="en-IN" b="1" dirty="0"/>
          </a:p>
        </p:txBody>
      </p:sp>
      <p:pic>
        <p:nvPicPr>
          <p:cNvPr id="5" name="Picture 4">
            <a:extLst>
              <a:ext uri="{FF2B5EF4-FFF2-40B4-BE49-F238E27FC236}">
                <a16:creationId xmlns:a16="http://schemas.microsoft.com/office/drawing/2014/main" xmlns="" id="{B70484B6-7C46-C7A5-71E2-C03FE0409B39}"/>
              </a:ext>
            </a:extLst>
          </p:cNvPr>
          <p:cNvPicPr>
            <a:picLocks noChangeAspect="1"/>
          </p:cNvPicPr>
          <p:nvPr/>
        </p:nvPicPr>
        <p:blipFill rotWithShape="1">
          <a:blip r:embed="rId2">
            <a:extLst>
              <a:ext uri="{28A0092B-C50C-407E-A947-70E740481C1C}">
                <a14:useLocalDpi xmlns:a14="http://schemas.microsoft.com/office/drawing/2010/main" val="0"/>
              </a:ext>
            </a:extLst>
          </a:blip>
          <a:srcRect l="60775" t="82299" r="2328" b="6054"/>
          <a:stretch/>
        </p:blipFill>
        <p:spPr>
          <a:xfrm>
            <a:off x="1318006" y="3268716"/>
            <a:ext cx="5776475" cy="1597573"/>
          </a:xfrm>
          <a:prstGeom prst="rect">
            <a:avLst/>
          </a:prstGeom>
        </p:spPr>
      </p:pic>
    </p:spTree>
    <p:extLst>
      <p:ext uri="{BB962C8B-B14F-4D97-AF65-F5344CB8AC3E}">
        <p14:creationId xmlns:p14="http://schemas.microsoft.com/office/powerpoint/2010/main" val="28909395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7012872-02A7-9776-3813-E76AF6BE75B5}"/>
              </a:ext>
            </a:extLst>
          </p:cNvPr>
          <p:cNvSpPr>
            <a:spLocks noGrp="1"/>
          </p:cNvSpPr>
          <p:nvPr>
            <p:ph type="title"/>
          </p:nvPr>
        </p:nvSpPr>
        <p:spPr/>
        <p:txBody>
          <a:bodyPr/>
          <a:lstStyle/>
          <a:p>
            <a:r>
              <a:rPr lang="en-IN" dirty="0"/>
              <a:t>JavaScript </a:t>
            </a:r>
            <a:r>
              <a:rPr lang="en-IN" dirty="0" err="1"/>
              <a:t>console.table</a:t>
            </a:r>
            <a:r>
              <a:rPr lang="en-IN" dirty="0"/>
              <a:t>() Method</a:t>
            </a:r>
          </a:p>
        </p:txBody>
      </p:sp>
      <p:pic>
        <p:nvPicPr>
          <p:cNvPr id="5" name="Content Placeholder 4">
            <a:extLst>
              <a:ext uri="{FF2B5EF4-FFF2-40B4-BE49-F238E27FC236}">
                <a16:creationId xmlns:a16="http://schemas.microsoft.com/office/drawing/2014/main" xmlns="" id="{3E3DA839-EDB7-9224-78FB-AC97AC36751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 t="71773" r="18813" b="7533"/>
          <a:stretch/>
        </p:blipFill>
        <p:spPr>
          <a:xfrm>
            <a:off x="1042386" y="2249981"/>
            <a:ext cx="9969011" cy="1993545"/>
          </a:xfrm>
        </p:spPr>
      </p:pic>
    </p:spTree>
    <p:extLst>
      <p:ext uri="{BB962C8B-B14F-4D97-AF65-F5344CB8AC3E}">
        <p14:creationId xmlns:p14="http://schemas.microsoft.com/office/powerpoint/2010/main" val="42121647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2971FCF-9281-B504-32FB-954805569F33}"/>
              </a:ext>
            </a:extLst>
          </p:cNvPr>
          <p:cNvSpPr>
            <a:spLocks noGrp="1"/>
          </p:cNvSpPr>
          <p:nvPr>
            <p:ph type="title"/>
          </p:nvPr>
        </p:nvSpPr>
        <p:spPr/>
        <p:txBody>
          <a:bodyPr/>
          <a:lstStyle/>
          <a:p>
            <a:r>
              <a:rPr lang="en-IN" dirty="0"/>
              <a:t>JavaScript </a:t>
            </a:r>
            <a:r>
              <a:rPr lang="en-IN" dirty="0" err="1"/>
              <a:t>console.clear</a:t>
            </a:r>
            <a:r>
              <a:rPr lang="en-IN" dirty="0"/>
              <a:t>() Method</a:t>
            </a:r>
          </a:p>
        </p:txBody>
      </p:sp>
      <p:sp>
        <p:nvSpPr>
          <p:cNvPr id="3" name="Content Placeholder 2">
            <a:extLst>
              <a:ext uri="{FF2B5EF4-FFF2-40B4-BE49-F238E27FC236}">
                <a16:creationId xmlns:a16="http://schemas.microsoft.com/office/drawing/2014/main" xmlns="" id="{F7CF9DE1-E3EF-B8A6-1C05-9F807A0E4E74}"/>
              </a:ext>
            </a:extLst>
          </p:cNvPr>
          <p:cNvSpPr>
            <a:spLocks noGrp="1"/>
          </p:cNvSpPr>
          <p:nvPr>
            <p:ph idx="1"/>
          </p:nvPr>
        </p:nvSpPr>
        <p:spPr/>
        <p:txBody>
          <a:bodyPr/>
          <a:lstStyle/>
          <a:p>
            <a:r>
              <a:rPr lang="en-IN" dirty="0"/>
              <a:t>Clear the console</a:t>
            </a:r>
          </a:p>
        </p:txBody>
      </p:sp>
    </p:spTree>
    <p:extLst>
      <p:ext uri="{BB962C8B-B14F-4D97-AF65-F5344CB8AC3E}">
        <p14:creationId xmlns:p14="http://schemas.microsoft.com/office/powerpoint/2010/main" val="304743535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532885-A245-6F24-C49E-AE6BDAE8B27E}"/>
              </a:ext>
            </a:extLst>
          </p:cNvPr>
          <p:cNvSpPr>
            <a:spLocks noGrp="1"/>
          </p:cNvSpPr>
          <p:nvPr>
            <p:ph type="title"/>
          </p:nvPr>
        </p:nvSpPr>
        <p:spPr/>
        <p:txBody>
          <a:bodyPr/>
          <a:lstStyle/>
          <a:p>
            <a:r>
              <a:rPr lang="en-IN" dirty="0"/>
              <a:t>Comments</a:t>
            </a:r>
            <a:br>
              <a:rPr lang="en-IN" dirty="0"/>
            </a:br>
            <a:endParaRPr lang="en-IN" dirty="0"/>
          </a:p>
        </p:txBody>
      </p:sp>
      <p:sp>
        <p:nvSpPr>
          <p:cNvPr id="3" name="Content Placeholder 2">
            <a:extLst>
              <a:ext uri="{FF2B5EF4-FFF2-40B4-BE49-F238E27FC236}">
                <a16:creationId xmlns:a16="http://schemas.microsoft.com/office/drawing/2014/main" xmlns="" id="{653DEEB1-4C6E-4E66-D035-FBFBFF945110}"/>
              </a:ext>
            </a:extLst>
          </p:cNvPr>
          <p:cNvSpPr>
            <a:spLocks noGrp="1"/>
          </p:cNvSpPr>
          <p:nvPr>
            <p:ph idx="1"/>
          </p:nvPr>
        </p:nvSpPr>
        <p:spPr>
          <a:xfrm>
            <a:off x="838200" y="1207363"/>
            <a:ext cx="10515600" cy="4969600"/>
          </a:xfrm>
        </p:spPr>
        <p:txBody>
          <a:bodyPr/>
          <a:lstStyle/>
          <a:p>
            <a:pPr marL="0" indent="0" algn="just">
              <a:lnSpc>
                <a:spcPct val="115000"/>
              </a:lnSpc>
              <a:spcAft>
                <a:spcPts val="1000"/>
              </a:spcAft>
              <a:buNone/>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Not all JavaScript statements are "executed".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Code after double slashes // or between /* and */ is treated as a comment.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Comments are ignored, and will not be executed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6149109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532885-A245-6F24-C49E-AE6BDAE8B27E}"/>
              </a:ext>
            </a:extLst>
          </p:cNvPr>
          <p:cNvSpPr>
            <a:spLocks noGrp="1"/>
          </p:cNvSpPr>
          <p:nvPr>
            <p:ph type="title"/>
          </p:nvPr>
        </p:nvSpPr>
        <p:spPr/>
        <p:txBody>
          <a:bodyPr/>
          <a:lstStyle/>
          <a:p>
            <a:r>
              <a:rPr lang="en-IN" sz="3600" b="1" dirty="0">
                <a:effectLst/>
                <a:latin typeface="Times New Roman" panose="02020603050405020304" pitchFamily="18" charset="0"/>
                <a:ea typeface="Times New Roman" panose="02020603050405020304" pitchFamily="18" charset="0"/>
                <a:cs typeface="Times New Roman" panose="02020603050405020304" pitchFamily="18" charset="0"/>
              </a:rPr>
              <a:t>JavaScript and Camel Case</a:t>
            </a:r>
            <a:r>
              <a:rPr lang="en-IN" sz="3600" dirty="0">
                <a:effectLst/>
                <a:latin typeface="Calibri" panose="020F0502020204030204" pitchFamily="34" charset="0"/>
                <a:ea typeface="Times New Roman" panose="02020603050405020304" pitchFamily="18" charset="0"/>
                <a:cs typeface="Times New Roman" panose="02020603050405020304" pitchFamily="18" charset="0"/>
              </a:rPr>
              <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xmlns="" id="{653DEEB1-4C6E-4E66-D035-FBFBFF945110}"/>
              </a:ext>
            </a:extLst>
          </p:cNvPr>
          <p:cNvSpPr>
            <a:spLocks noGrp="1"/>
          </p:cNvSpPr>
          <p:nvPr>
            <p:ph idx="1"/>
          </p:nvPr>
        </p:nvSpPr>
        <p:spPr>
          <a:xfrm>
            <a:off x="749423" y="1381742"/>
            <a:ext cx="10515600" cy="4351338"/>
          </a:xfrm>
        </p:spPr>
        <p:txBody>
          <a:bodyPr/>
          <a:lstStyle/>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Historically, programmers have used different ways of joining multiple words into one variable name: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Hyphens: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first-name, last-name, master-card, inter-city.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Hyphens are not allowed in JavaScript. They are reserved for subtractions.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095151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2D24B49E-3536-605A-F1ED-5C0FF8CB934D}"/>
              </a:ext>
            </a:extLst>
          </p:cNvPr>
          <p:cNvSpPr>
            <a:spLocks noGrp="1"/>
          </p:cNvSpPr>
          <p:nvPr>
            <p:ph type="title"/>
          </p:nvPr>
        </p:nvSpPr>
        <p:spPr>
          <a:xfrm>
            <a:off x="838200" y="887767"/>
            <a:ext cx="10515600" cy="802921"/>
          </a:xfrm>
        </p:spPr>
        <p:txBody>
          <a:bodyPr>
            <a:normAutofit fontScale="90000"/>
          </a:bodyPr>
          <a:lstStyle/>
          <a:p>
            <a:r>
              <a:rPr lang="en-IN" dirty="0"/>
              <a:t>Class</a:t>
            </a:r>
            <a:br>
              <a:rPr lang="en-IN" dirty="0"/>
            </a:br>
            <a:endParaRPr lang="en-IN" dirty="0"/>
          </a:p>
        </p:txBody>
      </p:sp>
      <p:sp>
        <p:nvSpPr>
          <p:cNvPr id="6" name="Content Placeholder 5">
            <a:extLst>
              <a:ext uri="{FF2B5EF4-FFF2-40B4-BE49-F238E27FC236}">
                <a16:creationId xmlns:a16="http://schemas.microsoft.com/office/drawing/2014/main" xmlns="" id="{C61F0647-9BB9-EDE1-DD40-EFA1C3ACDC18}"/>
              </a:ext>
            </a:extLst>
          </p:cNvPr>
          <p:cNvSpPr>
            <a:spLocks noGrp="1"/>
          </p:cNvSpPr>
          <p:nvPr>
            <p:ph idx="1"/>
          </p:nvPr>
        </p:nvSpPr>
        <p:spPr/>
        <p:txBody>
          <a:bodyPr>
            <a:normAutofit/>
          </a:bodyPr>
          <a:lstStyle/>
          <a:p>
            <a:pPr algn="just">
              <a:lnSpc>
                <a:spcPct val="115000"/>
              </a:lnSpc>
              <a:spcAft>
                <a:spcPts val="1000"/>
              </a:spcAft>
            </a:pPr>
            <a:r>
              <a:rPr lang="en-GB" sz="2000" b="0" i="0" dirty="0">
                <a:solidFill>
                  <a:srgbClr val="171717"/>
                </a:solidFill>
                <a:effectLst/>
              </a:rPr>
              <a:t>Class is a blueprint of a real-life entity. </a:t>
            </a:r>
          </a:p>
          <a:p>
            <a:pPr algn="just">
              <a:lnSpc>
                <a:spcPct val="115000"/>
              </a:lnSpc>
              <a:spcAft>
                <a:spcPts val="1000"/>
              </a:spcAft>
            </a:pPr>
            <a:r>
              <a:rPr lang="en-GB" sz="2000" b="0" i="0" dirty="0">
                <a:solidFill>
                  <a:srgbClr val="171717"/>
                </a:solidFill>
                <a:effectLst/>
              </a:rPr>
              <a:t>It describes how the object will look alike, what characteristics it holds and what kind of actions we can perform on it.</a:t>
            </a:r>
            <a:endParaRPr lang="en-IN" sz="2000" dirty="0"/>
          </a:p>
        </p:txBody>
      </p:sp>
    </p:spTree>
    <p:extLst>
      <p:ext uri="{BB962C8B-B14F-4D97-AF65-F5344CB8AC3E}">
        <p14:creationId xmlns:p14="http://schemas.microsoft.com/office/powerpoint/2010/main" val="10598214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53DEEB1-4C6E-4E66-D035-FBFBFF945110}"/>
              </a:ext>
            </a:extLst>
          </p:cNvPr>
          <p:cNvSpPr>
            <a:spLocks noGrp="1"/>
          </p:cNvSpPr>
          <p:nvPr>
            <p:ph idx="4294967295"/>
          </p:nvPr>
        </p:nvSpPr>
        <p:spPr>
          <a:xfrm>
            <a:off x="656531" y="653256"/>
            <a:ext cx="10506075" cy="5551487"/>
          </a:xfrm>
        </p:spPr>
        <p:txBody>
          <a:bodyPr>
            <a:normAutofit/>
          </a:bodyPr>
          <a:lstStyle/>
          <a:p>
            <a:pPr algn="just">
              <a:lnSpc>
                <a:spcPct val="115000"/>
              </a:lnSpc>
              <a:spcAft>
                <a:spcPts val="1000"/>
              </a:spcAf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Underscore: </a:t>
            </a:r>
            <a:r>
              <a:rPr lang="en-IN" sz="1800" b="1" dirty="0" err="1">
                <a:effectLst/>
                <a:latin typeface="Times New Roman" panose="02020603050405020304" pitchFamily="18" charset="0"/>
                <a:ea typeface="Times New Roman" panose="02020603050405020304" pitchFamily="18" charset="0"/>
                <a:cs typeface="Times New Roman" panose="02020603050405020304" pitchFamily="18" charset="0"/>
              </a:rPr>
              <a:t>snakecase</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b="1" dirty="0" err="1">
                <a:effectLst/>
                <a:latin typeface="Times New Roman" panose="02020603050405020304" pitchFamily="18" charset="0"/>
                <a:ea typeface="Times New Roman" panose="02020603050405020304" pitchFamily="18" charset="0"/>
                <a:cs typeface="Times New Roman" panose="02020603050405020304" pitchFamily="18" charset="0"/>
              </a:rPr>
              <a:t>get_input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first_name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last_name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master_card</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inter_city</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Upper Camel Case (Pascal Case):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FirstName,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LastName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MasterCard, InterCity.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Lower Camel Case: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JavaScript programmers tend to use camel case that starts with a lowercase letter:</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firstName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lastName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masterCard</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interCity</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05508163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532885-A245-6F24-C49E-AE6BDAE8B27E}"/>
              </a:ext>
            </a:extLst>
          </p:cNvPr>
          <p:cNvSpPr>
            <a:spLocks noGrp="1"/>
          </p:cNvSpPr>
          <p:nvPr>
            <p:ph type="title"/>
          </p:nvPr>
        </p:nvSpPr>
        <p:spPr/>
        <p:txBody>
          <a:bodyPr/>
          <a:lstStyle/>
          <a:p>
            <a:r>
              <a:rPr lang="en-IN" dirty="0"/>
              <a:t>TASKS</a:t>
            </a:r>
          </a:p>
        </p:txBody>
      </p:sp>
      <p:sp>
        <p:nvSpPr>
          <p:cNvPr id="3" name="Content Placeholder 2">
            <a:extLst>
              <a:ext uri="{FF2B5EF4-FFF2-40B4-BE49-F238E27FC236}">
                <a16:creationId xmlns:a16="http://schemas.microsoft.com/office/drawing/2014/main" xmlns="" id="{653DEEB1-4C6E-4E66-D035-FBFBFF945110}"/>
              </a:ext>
            </a:extLst>
          </p:cNvPr>
          <p:cNvSpPr>
            <a:spLocks noGrp="1"/>
          </p:cNvSpPr>
          <p:nvPr>
            <p:ph idx="1"/>
          </p:nvPr>
        </p:nvSpPr>
        <p:spPr/>
        <p:txBody>
          <a:bodyPr/>
          <a:lstStyle/>
          <a:p>
            <a:r>
              <a:rPr lang="en-IN" sz="2000" dirty="0">
                <a:latin typeface="+mj-lt"/>
                <a:ea typeface="Times New Roman" panose="02020603050405020304" pitchFamily="18" charset="0"/>
                <a:cs typeface="Times New Roman" panose="02020603050405020304" pitchFamily="18" charset="0"/>
              </a:rPr>
              <a:t>What are the features of </a:t>
            </a:r>
            <a:r>
              <a:rPr lang="en-IN" sz="2000" dirty="0" err="1">
                <a:latin typeface="+mj-lt"/>
                <a:ea typeface="Times New Roman" panose="02020603050405020304" pitchFamily="18" charset="0"/>
                <a:cs typeface="Times New Roman" panose="02020603050405020304" pitchFamily="18" charset="0"/>
              </a:rPr>
              <a:t>javascript</a:t>
            </a:r>
            <a:r>
              <a:rPr lang="en-IN" sz="2000" dirty="0">
                <a:latin typeface="+mj-lt"/>
                <a:ea typeface="Times New Roman" panose="02020603050405020304" pitchFamily="18" charset="0"/>
                <a:cs typeface="Times New Roman" panose="02020603050405020304" pitchFamily="18" charset="0"/>
              </a:rPr>
              <a:t>?</a:t>
            </a:r>
          </a:p>
          <a:p>
            <a:r>
              <a:rPr lang="en-IN" sz="2000" dirty="0">
                <a:effectLst/>
                <a:latin typeface="+mj-lt"/>
                <a:ea typeface="Times New Roman" panose="02020603050405020304" pitchFamily="18" charset="0"/>
                <a:cs typeface="Times New Roman" panose="02020603050405020304" pitchFamily="18" charset="0"/>
              </a:rPr>
              <a:t>What are the mai</a:t>
            </a:r>
            <a:r>
              <a:rPr lang="en-IN" sz="2000" dirty="0">
                <a:latin typeface="+mj-lt"/>
                <a:ea typeface="Times New Roman" panose="02020603050405020304" pitchFamily="18" charset="0"/>
                <a:cs typeface="Times New Roman" panose="02020603050405020304" pitchFamily="18" charset="0"/>
              </a:rPr>
              <a:t>n Advantages of </a:t>
            </a:r>
            <a:r>
              <a:rPr lang="en-IN" sz="2000" dirty="0" err="1">
                <a:latin typeface="+mj-lt"/>
                <a:ea typeface="Times New Roman" panose="02020603050405020304" pitchFamily="18" charset="0"/>
                <a:cs typeface="Times New Roman" panose="02020603050405020304" pitchFamily="18" charset="0"/>
              </a:rPr>
              <a:t>js</a:t>
            </a:r>
            <a:r>
              <a:rPr lang="en-IN" sz="2000" dirty="0">
                <a:latin typeface="+mj-lt"/>
                <a:ea typeface="Times New Roman" panose="02020603050405020304" pitchFamily="18" charset="0"/>
                <a:cs typeface="Times New Roman" panose="02020603050405020304" pitchFamily="18" charset="0"/>
              </a:rPr>
              <a:t>?</a:t>
            </a:r>
          </a:p>
          <a:p>
            <a:r>
              <a:rPr lang="en-IN" sz="2000" dirty="0">
                <a:latin typeface="+mj-lt"/>
                <a:ea typeface="Times New Roman" panose="02020603050405020304" pitchFamily="18" charset="0"/>
                <a:cs typeface="Times New Roman" panose="02020603050405020304" pitchFamily="18" charset="0"/>
              </a:rPr>
              <a:t>What JS is used for?</a:t>
            </a:r>
          </a:p>
          <a:p>
            <a:r>
              <a:rPr lang="en-GB" sz="2000" dirty="0">
                <a:latin typeface="+mj-lt"/>
                <a:ea typeface="Times New Roman" panose="02020603050405020304" pitchFamily="18" charset="0"/>
                <a:cs typeface="Times New Roman" panose="02020603050405020304" pitchFamily="18" charset="0"/>
              </a:rPr>
              <a:t>Difference between var, let, </a:t>
            </a:r>
            <a:r>
              <a:rPr lang="en-GB" sz="2000" dirty="0" err="1">
                <a:latin typeface="+mj-lt"/>
                <a:ea typeface="Times New Roman" panose="02020603050405020304" pitchFamily="18" charset="0"/>
                <a:cs typeface="Times New Roman" panose="02020603050405020304" pitchFamily="18" charset="0"/>
              </a:rPr>
              <a:t>const</a:t>
            </a:r>
            <a:r>
              <a:rPr lang="en-GB" sz="2000" dirty="0">
                <a:latin typeface="+mj-lt"/>
                <a:ea typeface="Times New Roman" panose="02020603050405020304" pitchFamily="18" charset="0"/>
                <a:cs typeface="Times New Roman" panose="02020603050405020304" pitchFamily="18" charset="0"/>
              </a:rPr>
              <a:t>?</a:t>
            </a:r>
          </a:p>
          <a:p>
            <a:r>
              <a:rPr lang="en-GB" sz="2000" dirty="0">
                <a:latin typeface="+mj-lt"/>
                <a:ea typeface="Times New Roman" panose="02020603050405020304" pitchFamily="18" charset="0"/>
                <a:cs typeface="Times New Roman" panose="02020603050405020304" pitchFamily="18" charset="0"/>
              </a:rPr>
              <a:t>What are most popular JS Libraries</a:t>
            </a:r>
          </a:p>
          <a:p>
            <a:endParaRPr lang="en-GB" dirty="0">
              <a:latin typeface="Calibri" panose="020F0502020204030204" pitchFamily="34" charset="0"/>
              <a:ea typeface="Times New Roman" panose="02020603050405020304" pitchFamily="18" charset="0"/>
              <a:cs typeface="Times New Roman" panose="02020603050405020304" pitchFamily="18" charset="0"/>
            </a:endParaRPr>
          </a:p>
          <a:p>
            <a:endParaRPr lang="en-IN" dirty="0">
              <a:latin typeface="Calibri" panose="020F0502020204030204" pitchFamily="34" charset="0"/>
              <a:ea typeface="Times New Roman" panose="02020603050405020304" pitchFamily="18" charset="0"/>
              <a:cs typeface="Times New Roman" panose="02020603050405020304" pitchFamily="18" charset="0"/>
            </a:endParaRPr>
          </a:p>
          <a:p>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813988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3F89F541-92EE-3537-D32D-42498EE1AC28}"/>
              </a:ext>
            </a:extLst>
          </p:cNvPr>
          <p:cNvPicPr>
            <a:picLocks noChangeAspect="1"/>
          </p:cNvPicPr>
          <p:nvPr/>
        </p:nvPicPr>
        <p:blipFill>
          <a:blip r:embed="rId2"/>
          <a:stretch>
            <a:fillRect/>
          </a:stretch>
        </p:blipFill>
        <p:spPr>
          <a:xfrm>
            <a:off x="774060" y="314633"/>
            <a:ext cx="3704242" cy="2782529"/>
          </a:xfrm>
          <a:prstGeom prst="rect">
            <a:avLst/>
          </a:prstGeom>
        </p:spPr>
      </p:pic>
      <p:pic>
        <p:nvPicPr>
          <p:cNvPr id="5" name="Picture 4">
            <a:extLst>
              <a:ext uri="{FF2B5EF4-FFF2-40B4-BE49-F238E27FC236}">
                <a16:creationId xmlns:a16="http://schemas.microsoft.com/office/drawing/2014/main" xmlns="" id="{0F4AD72E-ECD2-53AA-DDCA-297396FF51DA}"/>
              </a:ext>
            </a:extLst>
          </p:cNvPr>
          <p:cNvPicPr>
            <a:picLocks noChangeAspect="1"/>
          </p:cNvPicPr>
          <p:nvPr/>
        </p:nvPicPr>
        <p:blipFill>
          <a:blip r:embed="rId3"/>
          <a:stretch>
            <a:fillRect/>
          </a:stretch>
        </p:blipFill>
        <p:spPr>
          <a:xfrm>
            <a:off x="5817297" y="1705897"/>
            <a:ext cx="5149657" cy="2782529"/>
          </a:xfrm>
          <a:prstGeom prst="rect">
            <a:avLst/>
          </a:prstGeom>
        </p:spPr>
      </p:pic>
      <p:pic>
        <p:nvPicPr>
          <p:cNvPr id="6" name="Picture 5">
            <a:extLst>
              <a:ext uri="{FF2B5EF4-FFF2-40B4-BE49-F238E27FC236}">
                <a16:creationId xmlns:a16="http://schemas.microsoft.com/office/drawing/2014/main" xmlns="" id="{564D62F4-DB28-A97A-DE53-B3F92690A8CF}"/>
              </a:ext>
            </a:extLst>
          </p:cNvPr>
          <p:cNvPicPr>
            <a:picLocks noChangeAspect="1"/>
          </p:cNvPicPr>
          <p:nvPr/>
        </p:nvPicPr>
        <p:blipFill>
          <a:blip r:embed="rId4"/>
          <a:stretch>
            <a:fillRect/>
          </a:stretch>
        </p:blipFill>
        <p:spPr>
          <a:xfrm>
            <a:off x="998076" y="3264310"/>
            <a:ext cx="3480226" cy="2765010"/>
          </a:xfrm>
          <a:prstGeom prst="rect">
            <a:avLst/>
          </a:prstGeom>
        </p:spPr>
      </p:pic>
    </p:spTree>
    <p:extLst>
      <p:ext uri="{BB962C8B-B14F-4D97-AF65-F5344CB8AC3E}">
        <p14:creationId xmlns:p14="http://schemas.microsoft.com/office/powerpoint/2010/main" val="41138463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EDA99F-7920-EB82-EAA9-BD67430477CD}"/>
              </a:ext>
            </a:extLst>
          </p:cNvPr>
          <p:cNvSpPr>
            <a:spLocks noGrp="1"/>
          </p:cNvSpPr>
          <p:nvPr>
            <p:ph type="title"/>
          </p:nvPr>
        </p:nvSpPr>
        <p:spPr/>
        <p:txBody>
          <a:bodyPr/>
          <a:lstStyle/>
          <a:p>
            <a:pPr>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OOP has four basic concepts on which it is totally based</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0F1371DA-B012-1F2D-D4D0-81C92C2EB348}"/>
              </a:ext>
            </a:extLst>
          </p:cNvPr>
          <p:cNvSpPr>
            <a:spLocks noGrp="1"/>
          </p:cNvSpPr>
          <p:nvPr>
            <p:ph idx="1"/>
          </p:nvPr>
        </p:nvSpPr>
        <p:spPr/>
        <p:txBody>
          <a:bodyPr/>
          <a:lstStyle/>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Abstraction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Encapsulation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Inheritance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Polymorphism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8640174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EDA99F-7920-EB82-EAA9-BD67430477CD}"/>
              </a:ext>
            </a:extLst>
          </p:cNvPr>
          <p:cNvSpPr>
            <a:spLocks noGrp="1"/>
          </p:cNvSpPr>
          <p:nvPr>
            <p:ph type="title"/>
          </p:nvPr>
        </p:nvSpPr>
        <p:spPr/>
        <p:txBody>
          <a:bodyPr/>
          <a:lstStyle/>
          <a:p>
            <a:r>
              <a:rPr lang="en-US" sz="3600" b="1" dirty="0">
                <a:effectLst/>
                <a:latin typeface="Times New Roman" panose="02020603050405020304" pitchFamily="18" charset="0"/>
                <a:ea typeface="Times New Roman" panose="02020603050405020304" pitchFamily="18" charset="0"/>
                <a:cs typeface="Times New Roman" panose="02020603050405020304" pitchFamily="18" charset="0"/>
              </a:rPr>
              <a:t> Abstraction </a:t>
            </a:r>
            <a:r>
              <a:rPr lang="en-IN" sz="3600" dirty="0">
                <a:effectLst/>
                <a:latin typeface="Calibri" panose="020F0502020204030204" pitchFamily="34" charset="0"/>
                <a:ea typeface="Times New Roman" panose="02020603050405020304" pitchFamily="18" charset="0"/>
                <a:cs typeface="Times New Roman" panose="02020603050405020304" pitchFamily="18" charset="0"/>
              </a:rPr>
              <a:t/>
            </a:r>
            <a:br>
              <a:rPr lang="en-IN" sz="3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pic>
        <p:nvPicPr>
          <p:cNvPr id="7" name="Picture Placeholder 6">
            <a:extLst>
              <a:ext uri="{FF2B5EF4-FFF2-40B4-BE49-F238E27FC236}">
                <a16:creationId xmlns:a16="http://schemas.microsoft.com/office/drawing/2014/main" xmlns="" id="{E71A5743-723F-307E-EF64-5FA1C01B8C43}"/>
              </a:ext>
            </a:extLst>
          </p:cNvPr>
          <p:cNvPicPr>
            <a:picLocks noGrp="1" noChangeAspect="1"/>
          </p:cNvPicPr>
          <p:nvPr>
            <p:ph type="pic" idx="1"/>
          </p:nvPr>
        </p:nvPicPr>
        <p:blipFill rotWithShape="1">
          <a:blip r:embed="rId2"/>
          <a:srcRect t="15021" b="15021"/>
          <a:stretch/>
        </p:blipFill>
        <p:spPr>
          <a:prstGeom prst="rect">
            <a:avLst/>
          </a:prstGeom>
        </p:spPr>
      </p:pic>
      <p:sp>
        <p:nvSpPr>
          <p:cNvPr id="3" name="Content Placeholder 2">
            <a:extLst>
              <a:ext uri="{FF2B5EF4-FFF2-40B4-BE49-F238E27FC236}">
                <a16:creationId xmlns:a16="http://schemas.microsoft.com/office/drawing/2014/main" xmlns="" id="{0F1371DA-B012-1F2D-D4D0-81C92C2EB348}"/>
              </a:ext>
            </a:extLst>
          </p:cNvPr>
          <p:cNvSpPr>
            <a:spLocks noGrp="1"/>
          </p:cNvSpPr>
          <p:nvPr>
            <p:ph type="body" sz="half" idx="2"/>
          </p:nvPr>
        </p:nvSpPr>
        <p:spPr/>
        <p:txBody>
          <a:bodyPr/>
          <a:lstStyle/>
          <a:p>
            <a:pPr marL="342900" lvl="0" indent="-342900" algn="just">
              <a:lnSpc>
                <a:spcPct val="115000"/>
              </a:lnSpc>
              <a:spcAft>
                <a:spcPts val="1000"/>
              </a:spcAft>
              <a:buFont typeface="Arial" panose="020B0604020202020204" pitchFamily="34" charset="0"/>
              <a:buChar char="*"/>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It refers to, providing only essential information to the outside world and hiding their background details. </a:t>
            </a:r>
          </a:p>
          <a:p>
            <a:pPr marL="342900" lvl="0" indent="-342900" algn="just">
              <a:lnSpc>
                <a:spcPct val="115000"/>
              </a:lnSpc>
              <a:spcAft>
                <a:spcPts val="1000"/>
              </a:spcAft>
              <a:buFont typeface="Arial" panose="020B0604020202020204" pitchFamily="34" charset="0"/>
              <a:buChar char="*"/>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412348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EDA99F-7920-EB82-EAA9-BD67430477CD}"/>
              </a:ext>
            </a:extLst>
          </p:cNvPr>
          <p:cNvSpPr>
            <a:spLocks noGrp="1"/>
          </p:cNvSpPr>
          <p:nvPr>
            <p:ph type="title"/>
          </p:nvPr>
        </p:nvSpPr>
        <p:spPr/>
        <p:txBody>
          <a:bodyPr/>
          <a:lstStyle/>
          <a:p>
            <a:r>
              <a:rPr lang="en-IN" dirty="0"/>
              <a:t> </a:t>
            </a:r>
            <a:r>
              <a:rPr lang="en-IN" b="1" dirty="0"/>
              <a:t>Encapsulation </a:t>
            </a:r>
          </a:p>
        </p:txBody>
      </p:sp>
      <p:pic>
        <p:nvPicPr>
          <p:cNvPr id="5" name="Picture Placeholder 4">
            <a:extLst>
              <a:ext uri="{FF2B5EF4-FFF2-40B4-BE49-F238E27FC236}">
                <a16:creationId xmlns:a16="http://schemas.microsoft.com/office/drawing/2014/main" xmlns="" id="{6EB8D3BE-2523-709E-EC8E-37C8DE07A3E6}"/>
              </a:ext>
            </a:extLst>
          </p:cNvPr>
          <p:cNvPicPr>
            <a:picLocks noGrp="1" noChangeAspect="1"/>
          </p:cNvPicPr>
          <p:nvPr>
            <p:ph type="pic" idx="1"/>
          </p:nvPr>
        </p:nvPicPr>
        <p:blipFill rotWithShape="1">
          <a:blip r:embed="rId2"/>
          <a:srcRect t="17100" b="17100"/>
          <a:stretch/>
        </p:blipFill>
        <p:spPr>
          <a:prstGeom prst="rect">
            <a:avLst/>
          </a:prstGeom>
        </p:spPr>
      </p:pic>
      <p:sp>
        <p:nvSpPr>
          <p:cNvPr id="3" name="Content Placeholder 2">
            <a:extLst>
              <a:ext uri="{FF2B5EF4-FFF2-40B4-BE49-F238E27FC236}">
                <a16:creationId xmlns:a16="http://schemas.microsoft.com/office/drawing/2014/main" xmlns="" id="{0F1371DA-B012-1F2D-D4D0-81C92C2EB348}"/>
              </a:ext>
            </a:extLst>
          </p:cNvPr>
          <p:cNvSpPr>
            <a:spLocks noGrp="1"/>
          </p:cNvSpPr>
          <p:nvPr>
            <p:ph type="body" sz="half" idx="2"/>
          </p:nvPr>
        </p:nvSpPr>
        <p:spPr>
          <a:xfrm>
            <a:off x="201420" y="1695636"/>
            <a:ext cx="4802819" cy="4021584"/>
          </a:xfrm>
        </p:spPr>
        <p:txBody>
          <a:bodyPr>
            <a:normAutofit/>
          </a:bodyPr>
          <a:lstStyle/>
          <a:p>
            <a:pPr lvl="0" algn="just">
              <a:lnSpc>
                <a:spcPct val="115000"/>
              </a:lnSpc>
              <a:spcAft>
                <a:spcPts val="1000"/>
              </a:spcAft>
            </a:pPr>
            <a:endParaRPr lang="en-IN" sz="2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Encapsulation is a process of binding data members (variables, properties) and member functions (methods) into a single unit. </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Arial" panose="020B0604020202020204" pitchFamily="34" charset="0"/>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It is also a way of restricting access to certain properties or component. The best example for encapsulation is </a:t>
            </a:r>
            <a:r>
              <a:rPr lang="en-US" sz="20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a </a:t>
            </a:r>
            <a:endParaRPr lang="en-IN" sz="2000" dirty="0"/>
          </a:p>
        </p:txBody>
      </p:sp>
    </p:spTree>
    <p:extLst>
      <p:ext uri="{BB962C8B-B14F-4D97-AF65-F5344CB8AC3E}">
        <p14:creationId xmlns:p14="http://schemas.microsoft.com/office/powerpoint/2010/main" val="88825817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Times New Roman"/>
        <a:ea typeface=""/>
        <a:cs typeface=""/>
      </a:majorFont>
      <a:minorFont>
        <a:latin typeface="Times New Roman"/>
        <a:ea typeface=""/>
        <a:cs typeface=""/>
      </a:minorFont>
    </a:fontScheme>
    <a:fmtScheme name="Frosted Glass">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2529</TotalTime>
  <Words>2313</Words>
  <Application>Microsoft Office PowerPoint</Application>
  <PresentationFormat>Custom</PresentationFormat>
  <Paragraphs>245</Paragraphs>
  <Slides>51</Slides>
  <Notes>1</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Office Theme</vt:lpstr>
      <vt:lpstr>Introduction to Programming</vt:lpstr>
      <vt:lpstr>Object-oriented programming (OOP)</vt:lpstr>
      <vt:lpstr>Object </vt:lpstr>
      <vt:lpstr>PowerPoint Presentation</vt:lpstr>
      <vt:lpstr>Class </vt:lpstr>
      <vt:lpstr>PowerPoint Presentation</vt:lpstr>
      <vt:lpstr>OOP has four basic concepts on which it is totally based.</vt:lpstr>
      <vt:lpstr> Abstraction  </vt:lpstr>
      <vt:lpstr> Encapsulation </vt:lpstr>
      <vt:lpstr>Inheritance  </vt:lpstr>
      <vt:lpstr>Polymorphism  </vt:lpstr>
      <vt:lpstr>Data structure</vt:lpstr>
      <vt:lpstr>Data structure</vt:lpstr>
      <vt:lpstr> Stack</vt:lpstr>
      <vt:lpstr>Heap</vt:lpstr>
      <vt:lpstr>Queue </vt:lpstr>
      <vt:lpstr>Linked list</vt:lpstr>
      <vt:lpstr>Algorithms</vt:lpstr>
      <vt:lpstr>Flowchart</vt:lpstr>
      <vt:lpstr>PowerPoint Presentation</vt:lpstr>
      <vt:lpstr>PowerPoint Presentation</vt:lpstr>
      <vt:lpstr>PowerPoint Presentation</vt:lpstr>
      <vt:lpstr>PowerPoint Presentation</vt:lpstr>
      <vt:lpstr>NodeJs</vt:lpstr>
      <vt:lpstr>Download Node.js </vt:lpstr>
      <vt:lpstr>JavaScript</vt:lpstr>
      <vt:lpstr>JavaScript</vt:lpstr>
      <vt:lpstr>History of JavaScript</vt:lpstr>
      <vt:lpstr>JavaScript Versions</vt:lpstr>
      <vt:lpstr> </vt:lpstr>
      <vt:lpstr>1.JavaScript Programs</vt:lpstr>
      <vt:lpstr>2. JavaScript Statements </vt:lpstr>
      <vt:lpstr>3. Semicolons ; </vt:lpstr>
      <vt:lpstr>4. Keywords </vt:lpstr>
      <vt:lpstr> 5. Variables </vt:lpstr>
      <vt:lpstr>Declaring a variable</vt:lpstr>
      <vt:lpstr>Initializing a variable</vt:lpstr>
      <vt:lpstr>4 Ways to Declare a JavaScript Variable: </vt:lpstr>
      <vt:lpstr>Variable Hoisting in JavaScript</vt:lpstr>
      <vt:lpstr>6. Identifiers </vt:lpstr>
      <vt:lpstr>JavaScript Identifiers Rules </vt:lpstr>
      <vt:lpstr>JavaScript console.log() Method</vt:lpstr>
      <vt:lpstr>JavaScript console.error() Method</vt:lpstr>
      <vt:lpstr>JavaScript console.warn() Method</vt:lpstr>
      <vt:lpstr>JavaScript console.assert() Method</vt:lpstr>
      <vt:lpstr>JavaScript console.table() Method</vt:lpstr>
      <vt:lpstr>JavaScript console.clear() Method</vt:lpstr>
      <vt:lpstr>Comments </vt:lpstr>
      <vt:lpstr>JavaScript and Camel Case </vt:lpstr>
      <vt:lpstr>PowerPoint Presentation</vt:lpstr>
      <vt:lpstr>TASKS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Programming</dc:title>
  <dc:creator>Luminar Technolab</dc:creator>
  <cp:lastModifiedBy>Luminar Technolab</cp:lastModifiedBy>
  <cp:revision>23</cp:revision>
  <dcterms:created xsi:type="dcterms:W3CDTF">2023-01-10T05:32:54Z</dcterms:created>
  <dcterms:modified xsi:type="dcterms:W3CDTF">2025-01-24T09:42:27Z</dcterms:modified>
</cp:coreProperties>
</file>

<file path=docProps/thumbnail.jpeg>
</file>